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/>
  <p:notesSz cx="6858000" cy="9144000"/>
  <p:embeddedFontLst>
    <p:embeddedFont>
      <p:font typeface="Blogger" panose="020B0604020202020204" charset="0"/>
      <p:regular r:id="rId40"/>
    </p:embeddedFont>
    <p:embeddedFont>
      <p:font typeface="Blogger Bold" panose="020B0604020202020204" charset="0"/>
      <p:regular r:id="rId41"/>
    </p:embeddedFont>
    <p:embeddedFont>
      <p:font typeface="Blogger Light" panose="020B0604020202020204" charset="0"/>
      <p:regular r:id="rId42"/>
    </p:embeddedFont>
    <p:embeddedFont>
      <p:font typeface="Blogger Medium" panose="020B0604020202020204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Sugo Display" panose="020B0604020202020204" charset="0"/>
      <p:regular r:id="rId48"/>
    </p:embeddedFont>
    <p:embeddedFont>
      <p:font typeface="Times New Roman" panose="02020603050405020304" pitchFamily="18" charset="0"/>
      <p:regular r:id="rId49"/>
    </p:embeddedFont>
    <p:embeddedFont>
      <p:font typeface="Times New Roman Bold" panose="02020803070505020304" pitchFamily="18" charset="0"/>
      <p:regular r:id="rId50"/>
      <p:bold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png"/><Relationship Id="rId7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7.png"/><Relationship Id="rId7" Type="http://schemas.openxmlformats.org/officeDocument/2006/relationships/image" Target="../media/image5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78.sv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4480" y="1710246"/>
            <a:ext cx="6694846" cy="6866509"/>
          </a:xfrm>
          <a:custGeom>
            <a:avLst/>
            <a:gdLst/>
            <a:ahLst/>
            <a:cxnLst/>
            <a:rect l="l" t="t" r="r" b="b"/>
            <a:pathLst>
              <a:path w="6694846" h="6866509">
                <a:moveTo>
                  <a:pt x="0" y="0"/>
                </a:moveTo>
                <a:lnTo>
                  <a:pt x="6694846" y="0"/>
                </a:lnTo>
                <a:lnTo>
                  <a:pt x="6694846" y="6866508"/>
                </a:lnTo>
                <a:lnTo>
                  <a:pt x="0" y="6866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68493" y="2173201"/>
            <a:ext cx="886323" cy="880784"/>
          </a:xfrm>
          <a:custGeom>
            <a:avLst/>
            <a:gdLst/>
            <a:ahLst/>
            <a:cxnLst/>
            <a:rect l="l" t="t" r="r" b="b"/>
            <a:pathLst>
              <a:path w="886323" h="880784">
                <a:moveTo>
                  <a:pt x="0" y="0"/>
                </a:moveTo>
                <a:lnTo>
                  <a:pt x="886324" y="0"/>
                </a:lnTo>
                <a:lnTo>
                  <a:pt x="886324" y="880784"/>
                </a:lnTo>
                <a:lnTo>
                  <a:pt x="0" y="880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64473" y="8176542"/>
            <a:ext cx="992712" cy="986508"/>
          </a:xfrm>
          <a:custGeom>
            <a:avLst/>
            <a:gdLst/>
            <a:ahLst/>
            <a:cxnLst/>
            <a:rect l="l" t="t" r="r" b="b"/>
            <a:pathLst>
              <a:path w="992712" h="986508">
                <a:moveTo>
                  <a:pt x="0" y="0"/>
                </a:moveTo>
                <a:lnTo>
                  <a:pt x="992712" y="0"/>
                </a:lnTo>
                <a:lnTo>
                  <a:pt x="992712" y="986508"/>
                </a:lnTo>
                <a:lnTo>
                  <a:pt x="0" y="986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923662" y="3235541"/>
            <a:ext cx="4953000" cy="1708352"/>
          </a:xfrm>
          <a:custGeom>
            <a:avLst/>
            <a:gdLst/>
            <a:ahLst/>
            <a:cxnLst/>
            <a:rect l="l" t="t" r="r" b="b"/>
            <a:pathLst>
              <a:path w="4953000" h="1708352">
                <a:moveTo>
                  <a:pt x="0" y="0"/>
                </a:moveTo>
                <a:lnTo>
                  <a:pt x="4953000" y="0"/>
                </a:lnTo>
                <a:lnTo>
                  <a:pt x="4953000" y="1708352"/>
                </a:lnTo>
                <a:lnTo>
                  <a:pt x="0" y="17083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59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020175" y="3235541"/>
            <a:ext cx="2922537" cy="1708352"/>
          </a:xfrm>
          <a:custGeom>
            <a:avLst/>
            <a:gdLst/>
            <a:ahLst/>
            <a:cxnLst/>
            <a:rect l="l" t="t" r="r" b="b"/>
            <a:pathLst>
              <a:path w="2922537" h="1708352">
                <a:moveTo>
                  <a:pt x="0" y="0"/>
                </a:moveTo>
                <a:lnTo>
                  <a:pt x="2922537" y="0"/>
                </a:lnTo>
                <a:lnTo>
                  <a:pt x="2922537" y="1708352"/>
                </a:lnTo>
                <a:lnTo>
                  <a:pt x="0" y="17083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759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91600" y="2053925"/>
            <a:ext cx="712872" cy="499901"/>
          </a:xfrm>
          <a:custGeom>
            <a:avLst/>
            <a:gdLst/>
            <a:ahLst/>
            <a:cxnLst/>
            <a:rect l="l" t="t" r="r" b="b"/>
            <a:pathLst>
              <a:path w="712872" h="499901">
                <a:moveTo>
                  <a:pt x="0" y="0"/>
                </a:moveTo>
                <a:lnTo>
                  <a:pt x="712872" y="0"/>
                </a:lnTo>
                <a:lnTo>
                  <a:pt x="712872" y="499902"/>
                </a:lnTo>
                <a:lnTo>
                  <a:pt x="0" y="4999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467327" y="1577346"/>
            <a:ext cx="1266193" cy="1191711"/>
          </a:xfrm>
          <a:custGeom>
            <a:avLst/>
            <a:gdLst/>
            <a:ahLst/>
            <a:cxnLst/>
            <a:rect l="l" t="t" r="r" b="b"/>
            <a:pathLst>
              <a:path w="1266193" h="1191711">
                <a:moveTo>
                  <a:pt x="0" y="0"/>
                </a:moveTo>
                <a:lnTo>
                  <a:pt x="1266193" y="0"/>
                </a:lnTo>
                <a:lnTo>
                  <a:pt x="1266193" y="1191711"/>
                </a:lnTo>
                <a:lnTo>
                  <a:pt x="0" y="11917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829800" y="5565841"/>
            <a:ext cx="5455920" cy="1865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98"/>
              </a:lnSpc>
            </a:pPr>
            <a:r>
              <a:rPr lang="en-US" sz="2642" spc="52" dirty="0">
                <a:solidFill>
                  <a:srgbClr val="F2F0FF"/>
                </a:solidFill>
                <a:latin typeface="Sugo Display"/>
                <a:ea typeface="Sugo Display"/>
                <a:cs typeface="Sugo Display"/>
                <a:sym typeface="Sugo Display"/>
              </a:rPr>
              <a:t>KELOMPOK 1 PEMROGRAMAN  :</a:t>
            </a:r>
          </a:p>
          <a:p>
            <a:pPr marL="570418" lvl="1" indent="-285209" algn="l">
              <a:lnSpc>
                <a:spcPts val="3698"/>
              </a:lnSpc>
              <a:buAutoNum type="arabicPeriod"/>
            </a:pPr>
            <a:r>
              <a:rPr lang="en-US" sz="2642" spc="52" dirty="0">
                <a:solidFill>
                  <a:srgbClr val="F2F0FF"/>
                </a:solidFill>
                <a:latin typeface="Sugo Display"/>
                <a:ea typeface="Sugo Display"/>
                <a:cs typeface="Sugo Display"/>
                <a:sym typeface="Sugo Display"/>
              </a:rPr>
              <a:t>M.RIZKY MAULANA </a:t>
            </a:r>
            <a:r>
              <a:rPr lang="en-US" sz="2642" spc="52" dirty="0">
                <a:solidFill>
                  <a:srgbClr val="F2F0FF"/>
                </a:solidFill>
                <a:latin typeface="Sugo Display" panose="020B0604020202020204" charset="0"/>
                <a:ea typeface="Sugo Display"/>
                <a:cs typeface="Sugo Display"/>
                <a:sym typeface="Sugo Display"/>
              </a:rPr>
              <a:t>- </a:t>
            </a:r>
            <a:r>
              <a:rPr lang="en-ID" sz="2800" b="0" i="0" dirty="0">
                <a:solidFill>
                  <a:srgbClr val="F2F0FF"/>
                </a:solidFill>
                <a:effectLst/>
                <a:latin typeface="Sugo Display" panose="020B0604020202020204" charset="0"/>
              </a:rPr>
              <a:t>20230040193 </a:t>
            </a:r>
            <a:endParaRPr lang="en-US" sz="2642" spc="52" dirty="0">
              <a:solidFill>
                <a:srgbClr val="F2F0FF"/>
              </a:solidFill>
              <a:latin typeface="Sugo Display" panose="020B0604020202020204" charset="0"/>
              <a:ea typeface="Sugo Display"/>
              <a:cs typeface="Sugo Display"/>
              <a:sym typeface="Sugo Display"/>
            </a:endParaRPr>
          </a:p>
          <a:p>
            <a:pPr marL="570418" lvl="1" indent="-285209" algn="l">
              <a:lnSpc>
                <a:spcPts val="3698"/>
              </a:lnSpc>
              <a:buAutoNum type="arabicPeriod"/>
            </a:pPr>
            <a:r>
              <a:rPr lang="en-US" sz="2642" spc="52" dirty="0">
                <a:solidFill>
                  <a:srgbClr val="F2F0FF"/>
                </a:solidFill>
                <a:latin typeface="Sugo Display"/>
                <a:ea typeface="Sugo Display"/>
                <a:cs typeface="Sugo Display"/>
                <a:sym typeface="Sugo Display"/>
              </a:rPr>
              <a:t>RAFLY LUKMANUL HAKIM - </a:t>
            </a:r>
            <a:r>
              <a:rPr lang="en-ID" sz="2800" b="0" i="0" dirty="0">
                <a:solidFill>
                  <a:srgbClr val="F2F0FF"/>
                </a:solidFill>
                <a:effectLst/>
                <a:latin typeface="Sugo Display" panose="020B0604020202020204" charset="0"/>
              </a:rPr>
              <a:t>20230040031</a:t>
            </a:r>
            <a:endParaRPr lang="en-US" sz="2642" spc="52" dirty="0">
              <a:solidFill>
                <a:srgbClr val="F2F0FF"/>
              </a:solidFill>
              <a:latin typeface="Sugo Display" panose="020B0604020202020204" charset="0"/>
              <a:ea typeface="Sugo Display"/>
              <a:cs typeface="Sugo Display"/>
              <a:sym typeface="Sugo Display"/>
            </a:endParaRPr>
          </a:p>
          <a:p>
            <a:pPr marL="570418" lvl="1" indent="-285209" algn="l">
              <a:lnSpc>
                <a:spcPts val="3698"/>
              </a:lnSpc>
              <a:spcBef>
                <a:spcPct val="0"/>
              </a:spcBef>
              <a:buAutoNum type="arabicPeriod"/>
            </a:pPr>
            <a:r>
              <a:rPr lang="en-US" sz="2642" spc="52" dirty="0">
                <a:solidFill>
                  <a:srgbClr val="F2F0FF"/>
                </a:solidFill>
                <a:latin typeface="Sugo Display"/>
                <a:ea typeface="Sugo Display"/>
                <a:cs typeface="Sugo Display"/>
                <a:sym typeface="Sugo Display"/>
              </a:rPr>
              <a:t>ABDULLAH MUZAKI - </a:t>
            </a:r>
            <a:r>
              <a:rPr lang="en-ID" sz="2800" b="0" i="0" dirty="0">
                <a:solidFill>
                  <a:srgbClr val="F2F0FF"/>
                </a:solidFill>
                <a:effectLst/>
              </a:rPr>
              <a:t>20230040007</a:t>
            </a:r>
            <a:endParaRPr lang="en-US" sz="2642" spc="52" dirty="0">
              <a:solidFill>
                <a:srgbClr val="F2F0FF"/>
              </a:solidFill>
              <a:latin typeface="Sugo Display"/>
              <a:ea typeface="Sugo Display"/>
              <a:cs typeface="Sugo Display"/>
              <a:sym typeface="Sugo Display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44000" y="3754120"/>
            <a:ext cx="7132320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14131E"/>
                </a:solidFill>
                <a:latin typeface="Blogger Medium"/>
                <a:ea typeface="Blogger Medium"/>
                <a:cs typeface="Blogger Medium"/>
                <a:sym typeface="Blogger Medium"/>
              </a:rPr>
              <a:t>Aplikasi Film API dan Local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21352" y="2037648"/>
            <a:ext cx="3935668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spc="47">
                <a:solidFill>
                  <a:srgbClr val="F2F0FF"/>
                </a:solidFill>
                <a:latin typeface="Blogger"/>
                <a:ea typeface="Blogger"/>
                <a:cs typeface="Blogger"/>
                <a:sym typeface="Blogger"/>
              </a:rPr>
              <a:t>Universitas Nusaputra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7147" y="6555091"/>
            <a:ext cx="3014662" cy="3152588"/>
          </a:xfrm>
          <a:custGeom>
            <a:avLst/>
            <a:gdLst/>
            <a:ahLst/>
            <a:cxnLst/>
            <a:rect l="l" t="t" r="r" b="b"/>
            <a:pathLst>
              <a:path w="3014662" h="3152588">
                <a:moveTo>
                  <a:pt x="0" y="0"/>
                </a:moveTo>
                <a:lnTo>
                  <a:pt x="3014662" y="0"/>
                </a:lnTo>
                <a:lnTo>
                  <a:pt x="3014662" y="3152588"/>
                </a:lnTo>
                <a:lnTo>
                  <a:pt x="0" y="3152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88280" y="9258300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7147" y="1928046"/>
            <a:ext cx="3727834" cy="1342019"/>
          </a:xfrm>
          <a:custGeom>
            <a:avLst/>
            <a:gdLst/>
            <a:ahLst/>
            <a:cxnLst/>
            <a:rect l="l" t="t" r="r" b="b"/>
            <a:pathLst>
              <a:path w="3727834" h="1342019">
                <a:moveTo>
                  <a:pt x="0" y="0"/>
                </a:moveTo>
                <a:lnTo>
                  <a:pt x="3727834" y="0"/>
                </a:lnTo>
                <a:lnTo>
                  <a:pt x="3727834" y="1342019"/>
                </a:lnTo>
                <a:lnTo>
                  <a:pt x="0" y="1342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77147" y="4038226"/>
            <a:ext cx="7015016" cy="1240414"/>
          </a:xfrm>
          <a:custGeom>
            <a:avLst/>
            <a:gdLst/>
            <a:ahLst/>
            <a:cxnLst/>
            <a:rect l="l" t="t" r="r" b="b"/>
            <a:pathLst>
              <a:path w="7015016" h="1240414">
                <a:moveTo>
                  <a:pt x="0" y="0"/>
                </a:moveTo>
                <a:lnTo>
                  <a:pt x="7015017" y="0"/>
                </a:lnTo>
                <a:lnTo>
                  <a:pt x="7015017" y="1240414"/>
                </a:lnTo>
                <a:lnTo>
                  <a:pt x="0" y="12404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167934" y="1745988"/>
            <a:ext cx="3864198" cy="549291"/>
          </a:xfrm>
          <a:custGeom>
            <a:avLst/>
            <a:gdLst/>
            <a:ahLst/>
            <a:cxnLst/>
            <a:rect l="l" t="t" r="r" b="b"/>
            <a:pathLst>
              <a:path w="3864198" h="549291">
                <a:moveTo>
                  <a:pt x="0" y="0"/>
                </a:moveTo>
                <a:lnTo>
                  <a:pt x="3864198" y="0"/>
                </a:lnTo>
                <a:lnTo>
                  <a:pt x="3864198" y="549291"/>
                </a:lnTo>
                <a:lnTo>
                  <a:pt x="0" y="5492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767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67934" y="2896643"/>
            <a:ext cx="4401506" cy="3935940"/>
          </a:xfrm>
          <a:custGeom>
            <a:avLst/>
            <a:gdLst/>
            <a:ahLst/>
            <a:cxnLst/>
            <a:rect l="l" t="t" r="r" b="b"/>
            <a:pathLst>
              <a:path w="4401506" h="3935940">
                <a:moveTo>
                  <a:pt x="0" y="0"/>
                </a:moveTo>
                <a:lnTo>
                  <a:pt x="4401506" y="0"/>
                </a:lnTo>
                <a:lnTo>
                  <a:pt x="4401506" y="3935940"/>
                </a:lnTo>
                <a:lnTo>
                  <a:pt x="0" y="39359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2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167934" y="6788615"/>
            <a:ext cx="4401506" cy="2824007"/>
          </a:xfrm>
          <a:custGeom>
            <a:avLst/>
            <a:gdLst/>
            <a:ahLst/>
            <a:cxnLst/>
            <a:rect l="l" t="t" r="r" b="b"/>
            <a:pathLst>
              <a:path w="4401506" h="2824007">
                <a:moveTo>
                  <a:pt x="0" y="0"/>
                </a:moveTo>
                <a:lnTo>
                  <a:pt x="4401506" y="0"/>
                </a:lnTo>
                <a:lnTo>
                  <a:pt x="4401506" y="2824007"/>
                </a:lnTo>
                <a:lnTo>
                  <a:pt x="0" y="2824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875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77147" y="1215109"/>
            <a:ext cx="1062624" cy="472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9"/>
              </a:lnSpc>
            </a:pPr>
            <a:r>
              <a:rPr lang="en-US" sz="2432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Input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7147" y="3393890"/>
            <a:ext cx="1619731" cy="472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9"/>
              </a:lnSpc>
            </a:pPr>
            <a:r>
              <a:rPr lang="en-US" sz="2432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Output 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0040" y="635513"/>
            <a:ext cx="7962053" cy="526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5269" lvl="1" indent="-262635" algn="l">
              <a:lnSpc>
                <a:spcPts val="3649"/>
              </a:lnSpc>
              <a:buFont typeface="Arial"/>
              <a:buChar char="•"/>
            </a:pPr>
            <a:r>
              <a:rPr lang="en-US" sz="2432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DELETE /deletedata → </a:t>
            </a:r>
            <a:r>
              <a:rPr lang="en-US" sz="243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Menghapus data user (admin)</a:t>
            </a:r>
            <a:r>
              <a:rPr lang="en-US" sz="2432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53512" y="645038"/>
            <a:ext cx="8372576" cy="478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3299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GET /allmovies → </a:t>
            </a:r>
            <a:r>
              <a:rPr lang="en-US" sz="21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Melihat daftar film lokal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74127" y="2361954"/>
            <a:ext cx="1264920" cy="375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18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Output 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14498" y="1141455"/>
            <a:ext cx="3917634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Input (Mengakses Endpoint) 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99080" y="302898"/>
            <a:ext cx="2164080" cy="2263090"/>
          </a:xfrm>
          <a:custGeom>
            <a:avLst/>
            <a:gdLst/>
            <a:ahLst/>
            <a:cxnLst/>
            <a:rect l="l" t="t" r="r" b="b"/>
            <a:pathLst>
              <a:path w="2164080" h="2263090">
                <a:moveTo>
                  <a:pt x="0" y="0"/>
                </a:moveTo>
                <a:lnTo>
                  <a:pt x="2164080" y="0"/>
                </a:lnTo>
                <a:lnTo>
                  <a:pt x="2164080" y="2263091"/>
                </a:lnTo>
                <a:lnTo>
                  <a:pt x="0" y="2263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88280" y="9258300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9900" y="529590"/>
            <a:ext cx="6837220" cy="76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6" lvl="1" indent="-205103" algn="l">
              <a:lnSpc>
                <a:spcPts val="2849"/>
              </a:lnSpc>
              <a:buFont typeface="Arial"/>
              <a:buChar char="•"/>
            </a:pPr>
            <a:r>
              <a:rPr lang="en-US" sz="18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GET /searchlocalmovie → </a:t>
            </a:r>
            <a:r>
              <a:rPr lang="en-US" sz="18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Melihat daftar film lokal berdasarkan nama </a:t>
            </a:r>
          </a:p>
        </p:txBody>
      </p:sp>
      <p:sp>
        <p:nvSpPr>
          <p:cNvPr id="5" name="Freeform 5"/>
          <p:cNvSpPr/>
          <p:nvPr/>
        </p:nvSpPr>
        <p:spPr>
          <a:xfrm>
            <a:off x="878380" y="2026259"/>
            <a:ext cx="7488380" cy="603638"/>
          </a:xfrm>
          <a:custGeom>
            <a:avLst/>
            <a:gdLst/>
            <a:ahLst/>
            <a:cxnLst/>
            <a:rect l="l" t="t" r="r" b="b"/>
            <a:pathLst>
              <a:path w="7488380" h="603638">
                <a:moveTo>
                  <a:pt x="0" y="0"/>
                </a:moveTo>
                <a:lnTo>
                  <a:pt x="7488380" y="0"/>
                </a:lnTo>
                <a:lnTo>
                  <a:pt x="7488380" y="603638"/>
                </a:lnTo>
                <a:lnTo>
                  <a:pt x="0" y="603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83920" y="2877547"/>
            <a:ext cx="4116976" cy="28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9"/>
              </a:lnSpc>
            </a:pPr>
            <a:r>
              <a:rPr lang="en-US" sz="18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Output :</a:t>
            </a:r>
          </a:p>
        </p:txBody>
      </p:sp>
      <p:sp>
        <p:nvSpPr>
          <p:cNvPr id="7" name="Freeform 7"/>
          <p:cNvSpPr/>
          <p:nvPr/>
        </p:nvSpPr>
        <p:spPr>
          <a:xfrm>
            <a:off x="883920" y="3410630"/>
            <a:ext cx="7132320" cy="3689185"/>
          </a:xfrm>
          <a:custGeom>
            <a:avLst/>
            <a:gdLst/>
            <a:ahLst/>
            <a:cxnLst/>
            <a:rect l="l" t="t" r="r" b="b"/>
            <a:pathLst>
              <a:path w="7132320" h="3689185">
                <a:moveTo>
                  <a:pt x="0" y="0"/>
                </a:moveTo>
                <a:lnTo>
                  <a:pt x="7132320" y="0"/>
                </a:lnTo>
                <a:lnTo>
                  <a:pt x="7132320" y="3689184"/>
                </a:lnTo>
                <a:lnTo>
                  <a:pt x="0" y="3689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45" r="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3920" y="7099814"/>
            <a:ext cx="6095327" cy="2607865"/>
          </a:xfrm>
          <a:custGeom>
            <a:avLst/>
            <a:gdLst/>
            <a:ahLst/>
            <a:cxnLst/>
            <a:rect l="l" t="t" r="r" b="b"/>
            <a:pathLst>
              <a:path w="6095327" h="2607865">
                <a:moveTo>
                  <a:pt x="0" y="0"/>
                </a:moveTo>
                <a:lnTo>
                  <a:pt x="6095327" y="0"/>
                </a:lnTo>
                <a:lnTo>
                  <a:pt x="6095327" y="2607865"/>
                </a:lnTo>
                <a:lnTo>
                  <a:pt x="0" y="26078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732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554892" y="624840"/>
            <a:ext cx="6944188" cy="564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6" lvl="1" indent="-205103" algn="l">
              <a:lnSpc>
                <a:spcPts val="1899"/>
              </a:lnSpc>
              <a:buFont typeface="Arial"/>
              <a:buChar char="•"/>
            </a:pPr>
            <a:r>
              <a:rPr lang="en-US" sz="18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GET /localgenre → </a:t>
            </a:r>
            <a:r>
              <a:rPr lang="en-US" sz="18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Mendapatkan detail film lokal berdasarkan genre</a:t>
            </a:r>
          </a:p>
        </p:txBody>
      </p:sp>
      <p:sp>
        <p:nvSpPr>
          <p:cNvPr id="10" name="Freeform 10"/>
          <p:cNvSpPr/>
          <p:nvPr/>
        </p:nvSpPr>
        <p:spPr>
          <a:xfrm>
            <a:off x="8895050" y="2004475"/>
            <a:ext cx="5770940" cy="625421"/>
          </a:xfrm>
          <a:custGeom>
            <a:avLst/>
            <a:gdLst/>
            <a:ahLst/>
            <a:cxnLst/>
            <a:rect l="l" t="t" r="r" b="b"/>
            <a:pathLst>
              <a:path w="5770940" h="625421">
                <a:moveTo>
                  <a:pt x="0" y="0"/>
                </a:moveTo>
                <a:lnTo>
                  <a:pt x="5770940" y="0"/>
                </a:lnTo>
                <a:lnTo>
                  <a:pt x="5770940" y="625422"/>
                </a:lnTo>
                <a:lnTo>
                  <a:pt x="0" y="6254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961120" y="2889839"/>
            <a:ext cx="15544800" cy="28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9"/>
              </a:lnSpc>
            </a:pPr>
            <a:r>
              <a:rPr lang="en-US" sz="18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Output :</a:t>
            </a:r>
          </a:p>
        </p:txBody>
      </p:sp>
      <p:sp>
        <p:nvSpPr>
          <p:cNvPr id="12" name="Freeform 12"/>
          <p:cNvSpPr/>
          <p:nvPr/>
        </p:nvSpPr>
        <p:spPr>
          <a:xfrm>
            <a:off x="8991600" y="3410630"/>
            <a:ext cx="6796606" cy="3515537"/>
          </a:xfrm>
          <a:custGeom>
            <a:avLst/>
            <a:gdLst/>
            <a:ahLst/>
            <a:cxnLst/>
            <a:rect l="l" t="t" r="r" b="b"/>
            <a:pathLst>
              <a:path w="6796606" h="3515537">
                <a:moveTo>
                  <a:pt x="0" y="0"/>
                </a:moveTo>
                <a:lnTo>
                  <a:pt x="6796606" y="0"/>
                </a:lnTo>
                <a:lnTo>
                  <a:pt x="6796606" y="3515537"/>
                </a:lnTo>
                <a:lnTo>
                  <a:pt x="0" y="3515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45" r="1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991600" y="6926167"/>
            <a:ext cx="5211882" cy="2532241"/>
          </a:xfrm>
          <a:custGeom>
            <a:avLst/>
            <a:gdLst/>
            <a:ahLst/>
            <a:cxnLst/>
            <a:rect l="l" t="t" r="r" b="b"/>
            <a:pathLst>
              <a:path w="5211882" h="2532241">
                <a:moveTo>
                  <a:pt x="0" y="0"/>
                </a:moveTo>
                <a:lnTo>
                  <a:pt x="5211882" y="0"/>
                </a:lnTo>
                <a:lnTo>
                  <a:pt x="5211882" y="2532241"/>
                </a:lnTo>
                <a:lnTo>
                  <a:pt x="0" y="25322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44588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78380" y="1424371"/>
            <a:ext cx="6837220" cy="375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18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Input (Mengakses Endpoint) 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61120" y="1479966"/>
            <a:ext cx="3349532" cy="28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9"/>
              </a:lnSpc>
            </a:pPr>
            <a:r>
              <a:rPr lang="en-US" sz="18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Input (Mengakses Endpoint) 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99080" y="302898"/>
            <a:ext cx="2164080" cy="2263090"/>
          </a:xfrm>
          <a:custGeom>
            <a:avLst/>
            <a:gdLst/>
            <a:ahLst/>
            <a:cxnLst/>
            <a:rect l="l" t="t" r="r" b="b"/>
            <a:pathLst>
              <a:path w="2164080" h="2263090">
                <a:moveTo>
                  <a:pt x="0" y="0"/>
                </a:moveTo>
                <a:lnTo>
                  <a:pt x="2164080" y="0"/>
                </a:lnTo>
                <a:lnTo>
                  <a:pt x="2164080" y="2263091"/>
                </a:lnTo>
                <a:lnTo>
                  <a:pt x="0" y="2263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88280" y="9258300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69" y="349287"/>
            <a:ext cx="8366760" cy="530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6795" lvl="1" indent="-263398" algn="l">
              <a:lnSpc>
                <a:spcPts val="3659"/>
              </a:lnSpc>
              <a:buFont typeface="Arial"/>
              <a:buChar char="•"/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POST /localmovies → </a:t>
            </a:r>
            <a:r>
              <a:rPr lang="en-US" sz="24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Menambahkan film lokal (admin)</a:t>
            </a:r>
          </a:p>
        </p:txBody>
      </p:sp>
      <p:sp>
        <p:nvSpPr>
          <p:cNvPr id="5" name="Freeform 5"/>
          <p:cNvSpPr/>
          <p:nvPr/>
        </p:nvSpPr>
        <p:spPr>
          <a:xfrm>
            <a:off x="588351" y="1618246"/>
            <a:ext cx="9637689" cy="2184655"/>
          </a:xfrm>
          <a:custGeom>
            <a:avLst/>
            <a:gdLst/>
            <a:ahLst/>
            <a:cxnLst/>
            <a:rect l="l" t="t" r="r" b="b"/>
            <a:pathLst>
              <a:path w="9637689" h="2184655">
                <a:moveTo>
                  <a:pt x="0" y="0"/>
                </a:moveTo>
                <a:lnTo>
                  <a:pt x="9637689" y="0"/>
                </a:lnTo>
                <a:lnTo>
                  <a:pt x="9637689" y="2184655"/>
                </a:lnTo>
                <a:lnTo>
                  <a:pt x="0" y="2184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88351" y="3907676"/>
            <a:ext cx="1659930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Output :</a:t>
            </a:r>
            <a:r>
              <a:rPr lang="en-US" sz="24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7" name="Freeform 7"/>
          <p:cNvSpPr/>
          <p:nvPr/>
        </p:nvSpPr>
        <p:spPr>
          <a:xfrm>
            <a:off x="593516" y="4470893"/>
            <a:ext cx="5121910" cy="1011078"/>
          </a:xfrm>
          <a:custGeom>
            <a:avLst/>
            <a:gdLst/>
            <a:ahLst/>
            <a:cxnLst/>
            <a:rect l="l" t="t" r="r" b="b"/>
            <a:pathLst>
              <a:path w="5121910" h="1011078">
                <a:moveTo>
                  <a:pt x="0" y="0"/>
                </a:moveTo>
                <a:lnTo>
                  <a:pt x="5121909" y="0"/>
                </a:lnTo>
                <a:lnTo>
                  <a:pt x="5121909" y="1011078"/>
                </a:lnTo>
                <a:lnTo>
                  <a:pt x="0" y="10110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556314" y="4731973"/>
            <a:ext cx="8413980" cy="530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6795" lvl="1" indent="-263398" algn="l">
              <a:lnSpc>
                <a:spcPts val="3659"/>
              </a:lnSpc>
              <a:buFont typeface="Arial"/>
              <a:buChar char="•"/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PUT /updatemovie/:id → </a:t>
            </a:r>
            <a:r>
              <a:rPr lang="en-US" sz="24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Mengedit data film lokal (admin)</a:t>
            </a:r>
          </a:p>
        </p:txBody>
      </p:sp>
      <p:sp>
        <p:nvSpPr>
          <p:cNvPr id="9" name="Freeform 9"/>
          <p:cNvSpPr/>
          <p:nvPr/>
        </p:nvSpPr>
        <p:spPr>
          <a:xfrm>
            <a:off x="7836618" y="5891874"/>
            <a:ext cx="10027388" cy="1218706"/>
          </a:xfrm>
          <a:custGeom>
            <a:avLst/>
            <a:gdLst/>
            <a:ahLst/>
            <a:cxnLst/>
            <a:rect l="l" t="t" r="r" b="b"/>
            <a:pathLst>
              <a:path w="10027388" h="1218706">
                <a:moveTo>
                  <a:pt x="0" y="0"/>
                </a:moveTo>
                <a:lnTo>
                  <a:pt x="10027388" y="0"/>
                </a:lnTo>
                <a:lnTo>
                  <a:pt x="10027388" y="1218707"/>
                </a:lnTo>
                <a:lnTo>
                  <a:pt x="0" y="12187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836618" y="7229643"/>
            <a:ext cx="1387845" cy="375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18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Output :</a:t>
            </a:r>
          </a:p>
        </p:txBody>
      </p:sp>
      <p:sp>
        <p:nvSpPr>
          <p:cNvPr id="11" name="Freeform 11"/>
          <p:cNvSpPr/>
          <p:nvPr/>
        </p:nvSpPr>
        <p:spPr>
          <a:xfrm>
            <a:off x="7836618" y="7819241"/>
            <a:ext cx="5036820" cy="957116"/>
          </a:xfrm>
          <a:custGeom>
            <a:avLst/>
            <a:gdLst/>
            <a:ahLst/>
            <a:cxnLst/>
            <a:rect l="l" t="t" r="r" b="b"/>
            <a:pathLst>
              <a:path w="5036820" h="957116">
                <a:moveTo>
                  <a:pt x="0" y="0"/>
                </a:moveTo>
                <a:lnTo>
                  <a:pt x="5036820" y="0"/>
                </a:lnTo>
                <a:lnTo>
                  <a:pt x="5036820" y="957117"/>
                </a:lnTo>
                <a:lnTo>
                  <a:pt x="0" y="9571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836618" y="5386721"/>
            <a:ext cx="842997" cy="375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18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Input 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2401" y="1004835"/>
            <a:ext cx="1256879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Input 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88920" y="7677376"/>
            <a:ext cx="2164080" cy="2263090"/>
          </a:xfrm>
          <a:custGeom>
            <a:avLst/>
            <a:gdLst/>
            <a:ahLst/>
            <a:cxnLst/>
            <a:rect l="l" t="t" r="r" b="b"/>
            <a:pathLst>
              <a:path w="2164080" h="2263090">
                <a:moveTo>
                  <a:pt x="0" y="0"/>
                </a:moveTo>
                <a:lnTo>
                  <a:pt x="2164080" y="0"/>
                </a:lnTo>
                <a:lnTo>
                  <a:pt x="2164080" y="2263090"/>
                </a:lnTo>
                <a:lnTo>
                  <a:pt x="0" y="2263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9640" y="8808921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44858" y="4338452"/>
            <a:ext cx="1736696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Output :</a:t>
            </a:r>
          </a:p>
        </p:txBody>
      </p:sp>
      <p:sp>
        <p:nvSpPr>
          <p:cNvPr id="5" name="Freeform 5"/>
          <p:cNvSpPr/>
          <p:nvPr/>
        </p:nvSpPr>
        <p:spPr>
          <a:xfrm>
            <a:off x="444858" y="5029962"/>
            <a:ext cx="6223554" cy="1015473"/>
          </a:xfrm>
          <a:custGeom>
            <a:avLst/>
            <a:gdLst/>
            <a:ahLst/>
            <a:cxnLst/>
            <a:rect l="l" t="t" r="r" b="b"/>
            <a:pathLst>
              <a:path w="6223554" h="1015473">
                <a:moveTo>
                  <a:pt x="0" y="0"/>
                </a:moveTo>
                <a:lnTo>
                  <a:pt x="6223554" y="0"/>
                </a:lnTo>
                <a:lnTo>
                  <a:pt x="6223554" y="1015473"/>
                </a:lnTo>
                <a:lnTo>
                  <a:pt x="0" y="1015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647" b="-764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579351" y="1781175"/>
            <a:ext cx="6910204" cy="530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6795" lvl="1" indent="-263398" algn="l">
              <a:lnSpc>
                <a:spcPts val="3659"/>
              </a:lnSpc>
              <a:buFont typeface="Arial"/>
              <a:buChar char="•"/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GET /movies → </a:t>
            </a:r>
            <a:r>
              <a:rPr lang="en-US" sz="24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Melihat film dari API eksternal</a:t>
            </a:r>
          </a:p>
        </p:txBody>
      </p:sp>
      <p:sp>
        <p:nvSpPr>
          <p:cNvPr id="7" name="Freeform 7"/>
          <p:cNvSpPr/>
          <p:nvPr/>
        </p:nvSpPr>
        <p:spPr>
          <a:xfrm>
            <a:off x="8926022" y="3292035"/>
            <a:ext cx="5966460" cy="703337"/>
          </a:xfrm>
          <a:custGeom>
            <a:avLst/>
            <a:gdLst/>
            <a:ahLst/>
            <a:cxnLst/>
            <a:rect l="l" t="t" r="r" b="b"/>
            <a:pathLst>
              <a:path w="5966460" h="703337">
                <a:moveTo>
                  <a:pt x="0" y="0"/>
                </a:moveTo>
                <a:lnTo>
                  <a:pt x="5966460" y="0"/>
                </a:lnTo>
                <a:lnTo>
                  <a:pt x="5966460" y="703337"/>
                </a:lnTo>
                <a:lnTo>
                  <a:pt x="0" y="7033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982075" y="4252827"/>
            <a:ext cx="1535534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Output :</a:t>
            </a:r>
          </a:p>
        </p:txBody>
      </p:sp>
      <p:sp>
        <p:nvSpPr>
          <p:cNvPr id="9" name="Freeform 9"/>
          <p:cNvSpPr/>
          <p:nvPr/>
        </p:nvSpPr>
        <p:spPr>
          <a:xfrm>
            <a:off x="8376285" y="4791115"/>
            <a:ext cx="9911715" cy="2955066"/>
          </a:xfrm>
          <a:custGeom>
            <a:avLst/>
            <a:gdLst/>
            <a:ahLst/>
            <a:cxnLst/>
            <a:rect l="l" t="t" r="r" b="b"/>
            <a:pathLst>
              <a:path w="9911715" h="2955066">
                <a:moveTo>
                  <a:pt x="0" y="0"/>
                </a:moveTo>
                <a:lnTo>
                  <a:pt x="9911715" y="0"/>
                </a:lnTo>
                <a:lnTo>
                  <a:pt x="9911715" y="2955066"/>
                </a:lnTo>
                <a:lnTo>
                  <a:pt x="0" y="29550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-106416" y="1800225"/>
            <a:ext cx="8463651" cy="530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6795" lvl="1" indent="-263398" algn="l">
              <a:lnSpc>
                <a:spcPts val="3659"/>
              </a:lnSpc>
              <a:buFont typeface="Arial"/>
              <a:buChar char="•"/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DELETE /deletemovie → </a:t>
            </a:r>
            <a:r>
              <a:rPr lang="en-US" sz="24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Menghapus film lokal (admin)</a:t>
            </a:r>
          </a:p>
        </p:txBody>
      </p:sp>
      <p:sp>
        <p:nvSpPr>
          <p:cNvPr id="11" name="Freeform 11"/>
          <p:cNvSpPr/>
          <p:nvPr/>
        </p:nvSpPr>
        <p:spPr>
          <a:xfrm>
            <a:off x="444858" y="3021917"/>
            <a:ext cx="3840901" cy="1221285"/>
          </a:xfrm>
          <a:custGeom>
            <a:avLst/>
            <a:gdLst/>
            <a:ahLst/>
            <a:cxnLst/>
            <a:rect l="l" t="t" r="r" b="b"/>
            <a:pathLst>
              <a:path w="3840901" h="1221285">
                <a:moveTo>
                  <a:pt x="0" y="0"/>
                </a:moveTo>
                <a:lnTo>
                  <a:pt x="3840901" y="0"/>
                </a:lnTo>
                <a:lnTo>
                  <a:pt x="3840901" y="1221285"/>
                </a:lnTo>
                <a:lnTo>
                  <a:pt x="0" y="12212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7647" b="-7647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965780" y="2514253"/>
            <a:ext cx="8687855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Input (Mengakses Endpoint) 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4858" y="2322610"/>
            <a:ext cx="1221187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Input 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61604" y="647700"/>
            <a:ext cx="3512636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b="1">
                <a:solidFill>
                  <a:srgbClr val="E8D14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Film (API Publik)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99080" y="302898"/>
            <a:ext cx="2164080" cy="2263090"/>
          </a:xfrm>
          <a:custGeom>
            <a:avLst/>
            <a:gdLst/>
            <a:ahLst/>
            <a:cxnLst/>
            <a:rect l="l" t="t" r="r" b="b"/>
            <a:pathLst>
              <a:path w="2164080" h="2263090">
                <a:moveTo>
                  <a:pt x="0" y="0"/>
                </a:moveTo>
                <a:lnTo>
                  <a:pt x="2164080" y="0"/>
                </a:lnTo>
                <a:lnTo>
                  <a:pt x="2164080" y="2263091"/>
                </a:lnTo>
                <a:lnTo>
                  <a:pt x="0" y="2263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88280" y="5143500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24840" y="294872"/>
            <a:ext cx="15544800" cy="526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6795" lvl="1" indent="-263398" algn="l">
              <a:lnSpc>
                <a:spcPts val="3659"/>
              </a:lnSpc>
              <a:buFont typeface="Arial"/>
              <a:buChar char="•"/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GET /trending-movies → </a:t>
            </a:r>
            <a:r>
              <a:rPr lang="en-US" sz="24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Melihat film trending</a:t>
            </a:r>
          </a:p>
        </p:txBody>
      </p:sp>
      <p:sp>
        <p:nvSpPr>
          <p:cNvPr id="5" name="Freeform 5"/>
          <p:cNvSpPr/>
          <p:nvPr/>
        </p:nvSpPr>
        <p:spPr>
          <a:xfrm>
            <a:off x="1170632" y="1378895"/>
            <a:ext cx="5478780" cy="692586"/>
          </a:xfrm>
          <a:custGeom>
            <a:avLst/>
            <a:gdLst/>
            <a:ahLst/>
            <a:cxnLst/>
            <a:rect l="l" t="t" r="r" b="b"/>
            <a:pathLst>
              <a:path w="5478780" h="692586">
                <a:moveTo>
                  <a:pt x="0" y="0"/>
                </a:moveTo>
                <a:lnTo>
                  <a:pt x="5478780" y="0"/>
                </a:lnTo>
                <a:lnTo>
                  <a:pt x="5478780" y="692586"/>
                </a:lnTo>
                <a:lnTo>
                  <a:pt x="0" y="6925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70632" y="2087453"/>
            <a:ext cx="1234440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Output :</a:t>
            </a:r>
          </a:p>
        </p:txBody>
      </p:sp>
      <p:sp>
        <p:nvSpPr>
          <p:cNvPr id="7" name="Freeform 7"/>
          <p:cNvSpPr/>
          <p:nvPr/>
        </p:nvSpPr>
        <p:spPr>
          <a:xfrm>
            <a:off x="1170632" y="2785064"/>
            <a:ext cx="12915900" cy="3770596"/>
          </a:xfrm>
          <a:custGeom>
            <a:avLst/>
            <a:gdLst/>
            <a:ahLst/>
            <a:cxnLst/>
            <a:rect l="l" t="t" r="r" b="b"/>
            <a:pathLst>
              <a:path w="12915900" h="3770596">
                <a:moveTo>
                  <a:pt x="0" y="0"/>
                </a:moveTo>
                <a:lnTo>
                  <a:pt x="12915900" y="0"/>
                </a:lnTo>
                <a:lnTo>
                  <a:pt x="12915900" y="3770595"/>
                </a:lnTo>
                <a:lnTo>
                  <a:pt x="0" y="37705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94360" y="7038486"/>
            <a:ext cx="5715976" cy="530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6795" lvl="1" indent="-263398" algn="l">
              <a:lnSpc>
                <a:spcPts val="3659"/>
              </a:lnSpc>
              <a:buFont typeface="Arial"/>
              <a:buChar char="•"/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GET /genres → </a:t>
            </a:r>
            <a:r>
              <a:rPr lang="en-US" sz="24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Melihat daftar genre</a:t>
            </a:r>
          </a:p>
        </p:txBody>
      </p:sp>
      <p:sp>
        <p:nvSpPr>
          <p:cNvPr id="9" name="Freeform 9"/>
          <p:cNvSpPr/>
          <p:nvPr/>
        </p:nvSpPr>
        <p:spPr>
          <a:xfrm>
            <a:off x="1170632" y="8247970"/>
            <a:ext cx="4925453" cy="870362"/>
          </a:xfrm>
          <a:custGeom>
            <a:avLst/>
            <a:gdLst/>
            <a:ahLst/>
            <a:cxnLst/>
            <a:rect l="l" t="t" r="r" b="b"/>
            <a:pathLst>
              <a:path w="4925453" h="870362">
                <a:moveTo>
                  <a:pt x="0" y="0"/>
                </a:moveTo>
                <a:lnTo>
                  <a:pt x="4925453" y="0"/>
                </a:lnTo>
                <a:lnTo>
                  <a:pt x="4925453" y="870362"/>
                </a:lnTo>
                <a:lnTo>
                  <a:pt x="0" y="8703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70632" y="770087"/>
            <a:ext cx="4594786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Input (Mengakses Endpoint) 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0632" y="7578934"/>
            <a:ext cx="4244340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Input (mengakses endpoint) :</a:t>
            </a:r>
          </a:p>
        </p:txBody>
      </p:sp>
      <p:sp>
        <p:nvSpPr>
          <p:cNvPr id="12" name="Freeform 12"/>
          <p:cNvSpPr/>
          <p:nvPr/>
        </p:nvSpPr>
        <p:spPr>
          <a:xfrm>
            <a:off x="8703712" y="6982880"/>
            <a:ext cx="4936088" cy="2933029"/>
          </a:xfrm>
          <a:custGeom>
            <a:avLst/>
            <a:gdLst/>
            <a:ahLst/>
            <a:cxnLst/>
            <a:rect l="l" t="t" r="r" b="b"/>
            <a:pathLst>
              <a:path w="4936088" h="2933029">
                <a:moveTo>
                  <a:pt x="0" y="0"/>
                </a:moveTo>
                <a:lnTo>
                  <a:pt x="4936088" y="0"/>
                </a:lnTo>
                <a:lnTo>
                  <a:pt x="4936088" y="2933029"/>
                </a:lnTo>
                <a:lnTo>
                  <a:pt x="0" y="29330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037" b="-8449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167608" y="7108615"/>
            <a:ext cx="1176506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Output 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0115" y="2002286"/>
            <a:ext cx="5883588" cy="689728"/>
          </a:xfrm>
          <a:custGeom>
            <a:avLst/>
            <a:gdLst/>
            <a:ahLst/>
            <a:cxnLst/>
            <a:rect l="l" t="t" r="r" b="b"/>
            <a:pathLst>
              <a:path w="5883588" h="689728">
                <a:moveTo>
                  <a:pt x="0" y="0"/>
                </a:moveTo>
                <a:lnTo>
                  <a:pt x="5883588" y="0"/>
                </a:lnTo>
                <a:lnTo>
                  <a:pt x="5883588" y="689728"/>
                </a:lnTo>
                <a:lnTo>
                  <a:pt x="0" y="689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0115" y="3461478"/>
            <a:ext cx="6937299" cy="937678"/>
          </a:xfrm>
          <a:custGeom>
            <a:avLst/>
            <a:gdLst/>
            <a:ahLst/>
            <a:cxnLst/>
            <a:rect l="l" t="t" r="r" b="b"/>
            <a:pathLst>
              <a:path w="6937299" h="937678">
                <a:moveTo>
                  <a:pt x="0" y="0"/>
                </a:moveTo>
                <a:lnTo>
                  <a:pt x="6937299" y="0"/>
                </a:lnTo>
                <a:lnTo>
                  <a:pt x="6937299" y="937678"/>
                </a:lnTo>
                <a:lnTo>
                  <a:pt x="0" y="937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88920" y="68584"/>
            <a:ext cx="2941794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b="1">
                <a:solidFill>
                  <a:srgbClr val="E8D14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Favorite Movie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2430" y="868684"/>
            <a:ext cx="10265250" cy="41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6795" lvl="1" indent="-263398" algn="l">
              <a:lnSpc>
                <a:spcPts val="2439"/>
              </a:lnSpc>
              <a:buFont typeface="Arial"/>
              <a:buChar char="•"/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POST /addlocalfavorites → </a:t>
            </a:r>
            <a:r>
              <a:rPr lang="en-US" sz="24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Menambahkan film lokal ke favorite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0115" y="2932777"/>
            <a:ext cx="15544800" cy="36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Output 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0590" y="1473585"/>
            <a:ext cx="4781550" cy="36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Input (mengakses endpoint) :</a:t>
            </a:r>
          </a:p>
        </p:txBody>
      </p:sp>
      <p:sp>
        <p:nvSpPr>
          <p:cNvPr id="8" name="Freeform 8"/>
          <p:cNvSpPr/>
          <p:nvPr/>
        </p:nvSpPr>
        <p:spPr>
          <a:xfrm>
            <a:off x="910590" y="4399156"/>
            <a:ext cx="6946824" cy="3007676"/>
          </a:xfrm>
          <a:custGeom>
            <a:avLst/>
            <a:gdLst/>
            <a:ahLst/>
            <a:cxnLst/>
            <a:rect l="l" t="t" r="r" b="b"/>
            <a:pathLst>
              <a:path w="6946824" h="3007676">
                <a:moveTo>
                  <a:pt x="0" y="0"/>
                </a:moveTo>
                <a:lnTo>
                  <a:pt x="6946824" y="0"/>
                </a:lnTo>
                <a:lnTo>
                  <a:pt x="6946824" y="3007675"/>
                </a:lnTo>
                <a:lnTo>
                  <a:pt x="0" y="30076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5" t="-19468" r="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20115" y="7406831"/>
            <a:ext cx="6937299" cy="2502291"/>
          </a:xfrm>
          <a:custGeom>
            <a:avLst/>
            <a:gdLst/>
            <a:ahLst/>
            <a:cxnLst/>
            <a:rect l="l" t="t" r="r" b="b"/>
            <a:pathLst>
              <a:path w="6937299" h="2502291">
                <a:moveTo>
                  <a:pt x="0" y="0"/>
                </a:moveTo>
                <a:lnTo>
                  <a:pt x="6937299" y="0"/>
                </a:lnTo>
                <a:lnTo>
                  <a:pt x="6937299" y="2502292"/>
                </a:lnTo>
                <a:lnTo>
                  <a:pt x="0" y="25022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7342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762366" y="868684"/>
            <a:ext cx="8702040" cy="41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6795" lvl="1" indent="-263398" algn="l">
              <a:lnSpc>
                <a:spcPts val="2439"/>
              </a:lnSpc>
              <a:buFont typeface="Arial"/>
              <a:buChar char="•"/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GET /favorites-movies → </a:t>
            </a:r>
            <a:r>
              <a:rPr lang="en-US" sz="24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Melihat daftar lokal favorit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076419" y="2023326"/>
            <a:ext cx="5882640" cy="670662"/>
          </a:xfrm>
          <a:custGeom>
            <a:avLst/>
            <a:gdLst/>
            <a:ahLst/>
            <a:cxnLst/>
            <a:rect l="l" t="t" r="r" b="b"/>
            <a:pathLst>
              <a:path w="5882640" h="670662">
                <a:moveTo>
                  <a:pt x="0" y="0"/>
                </a:moveTo>
                <a:lnTo>
                  <a:pt x="5882640" y="0"/>
                </a:lnTo>
                <a:lnTo>
                  <a:pt x="5882640" y="670662"/>
                </a:lnTo>
                <a:lnTo>
                  <a:pt x="0" y="6706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086412" y="2894345"/>
            <a:ext cx="1142536" cy="36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Output :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076419" y="3461478"/>
            <a:ext cx="7096919" cy="3219797"/>
          </a:xfrm>
          <a:custGeom>
            <a:avLst/>
            <a:gdLst/>
            <a:ahLst/>
            <a:cxnLst/>
            <a:rect l="l" t="t" r="r" b="b"/>
            <a:pathLst>
              <a:path w="7096919" h="3219797">
                <a:moveTo>
                  <a:pt x="0" y="0"/>
                </a:moveTo>
                <a:lnTo>
                  <a:pt x="7096919" y="0"/>
                </a:lnTo>
                <a:lnTo>
                  <a:pt x="7096919" y="3219797"/>
                </a:lnTo>
                <a:lnTo>
                  <a:pt x="0" y="32197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076419" y="6681275"/>
            <a:ext cx="6868118" cy="3227848"/>
          </a:xfrm>
          <a:custGeom>
            <a:avLst/>
            <a:gdLst/>
            <a:ahLst/>
            <a:cxnLst/>
            <a:rect l="l" t="t" r="r" b="b"/>
            <a:pathLst>
              <a:path w="6868118" h="3227848">
                <a:moveTo>
                  <a:pt x="0" y="0"/>
                </a:moveTo>
                <a:lnTo>
                  <a:pt x="6868118" y="0"/>
                </a:lnTo>
                <a:lnTo>
                  <a:pt x="6868118" y="3227848"/>
                </a:lnTo>
                <a:lnTo>
                  <a:pt x="0" y="32278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076419" y="1417762"/>
            <a:ext cx="4579620" cy="36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Input (mengakses endpoint) :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46680" y="1957670"/>
            <a:ext cx="2164080" cy="2263090"/>
          </a:xfrm>
          <a:custGeom>
            <a:avLst/>
            <a:gdLst/>
            <a:ahLst/>
            <a:cxnLst/>
            <a:rect l="l" t="t" r="r" b="b"/>
            <a:pathLst>
              <a:path w="2164080" h="2263090">
                <a:moveTo>
                  <a:pt x="0" y="0"/>
                </a:moveTo>
                <a:lnTo>
                  <a:pt x="2164080" y="0"/>
                </a:lnTo>
                <a:lnTo>
                  <a:pt x="2164080" y="2263091"/>
                </a:lnTo>
                <a:lnTo>
                  <a:pt x="0" y="2263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72850" y="9351203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24840" y="1082255"/>
            <a:ext cx="9601200" cy="526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6795" lvl="1" indent="-263398" algn="l">
              <a:lnSpc>
                <a:spcPts val="3659"/>
              </a:lnSpc>
              <a:buFont typeface="Arial"/>
              <a:buChar char="•"/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DELETE /favorites/:movieid → </a:t>
            </a:r>
            <a:r>
              <a:rPr lang="en-US" sz="24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Menghapus film lokal dari favorit</a:t>
            </a:r>
          </a:p>
        </p:txBody>
      </p:sp>
      <p:sp>
        <p:nvSpPr>
          <p:cNvPr id="5" name="Freeform 5"/>
          <p:cNvSpPr/>
          <p:nvPr/>
        </p:nvSpPr>
        <p:spPr>
          <a:xfrm>
            <a:off x="1177171" y="2365071"/>
            <a:ext cx="3788109" cy="560640"/>
          </a:xfrm>
          <a:custGeom>
            <a:avLst/>
            <a:gdLst/>
            <a:ahLst/>
            <a:cxnLst/>
            <a:rect l="l" t="t" r="r" b="b"/>
            <a:pathLst>
              <a:path w="3788109" h="560640">
                <a:moveTo>
                  <a:pt x="0" y="0"/>
                </a:moveTo>
                <a:lnTo>
                  <a:pt x="3788108" y="0"/>
                </a:lnTo>
                <a:lnTo>
                  <a:pt x="3788108" y="560639"/>
                </a:lnTo>
                <a:lnTo>
                  <a:pt x="0" y="560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917196" y="1709655"/>
            <a:ext cx="1787637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Output :</a:t>
            </a:r>
          </a:p>
        </p:txBody>
      </p:sp>
      <p:sp>
        <p:nvSpPr>
          <p:cNvPr id="7" name="Freeform 7"/>
          <p:cNvSpPr/>
          <p:nvPr/>
        </p:nvSpPr>
        <p:spPr>
          <a:xfrm>
            <a:off x="8839930" y="2266441"/>
            <a:ext cx="4411980" cy="738849"/>
          </a:xfrm>
          <a:custGeom>
            <a:avLst/>
            <a:gdLst/>
            <a:ahLst/>
            <a:cxnLst/>
            <a:rect l="l" t="t" r="r" b="b"/>
            <a:pathLst>
              <a:path w="4411980" h="738849">
                <a:moveTo>
                  <a:pt x="0" y="0"/>
                </a:moveTo>
                <a:lnTo>
                  <a:pt x="4411980" y="0"/>
                </a:lnTo>
                <a:lnTo>
                  <a:pt x="4411980" y="738849"/>
                </a:lnTo>
                <a:lnTo>
                  <a:pt x="0" y="7388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943110" y="3548215"/>
            <a:ext cx="3379213" cy="65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sz="3299" b="1">
                <a:solidFill>
                  <a:srgbClr val="E8D14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Ulasan dan Rating</a:t>
            </a:r>
          </a:p>
        </p:txBody>
      </p:sp>
      <p:sp>
        <p:nvSpPr>
          <p:cNvPr id="9" name="Freeform 9"/>
          <p:cNvSpPr/>
          <p:nvPr/>
        </p:nvSpPr>
        <p:spPr>
          <a:xfrm>
            <a:off x="1097252" y="5689187"/>
            <a:ext cx="5733432" cy="1064159"/>
          </a:xfrm>
          <a:custGeom>
            <a:avLst/>
            <a:gdLst/>
            <a:ahLst/>
            <a:cxnLst/>
            <a:rect l="l" t="t" r="r" b="b"/>
            <a:pathLst>
              <a:path w="5733432" h="1064159">
                <a:moveTo>
                  <a:pt x="0" y="0"/>
                </a:moveTo>
                <a:lnTo>
                  <a:pt x="5733432" y="0"/>
                </a:lnTo>
                <a:lnTo>
                  <a:pt x="5733432" y="1064159"/>
                </a:lnTo>
                <a:lnTo>
                  <a:pt x="0" y="10641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18082" y="7390365"/>
            <a:ext cx="4926580" cy="970469"/>
          </a:xfrm>
          <a:custGeom>
            <a:avLst/>
            <a:gdLst/>
            <a:ahLst/>
            <a:cxnLst/>
            <a:rect l="l" t="t" r="r" b="b"/>
            <a:pathLst>
              <a:path w="4926580" h="970469">
                <a:moveTo>
                  <a:pt x="0" y="0"/>
                </a:moveTo>
                <a:lnTo>
                  <a:pt x="4926580" y="0"/>
                </a:lnTo>
                <a:lnTo>
                  <a:pt x="4926580" y="970469"/>
                </a:lnTo>
                <a:lnTo>
                  <a:pt x="0" y="970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366760" y="4584535"/>
            <a:ext cx="7791739" cy="526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6795" lvl="1" indent="-263398" algn="l">
              <a:lnSpc>
                <a:spcPts val="3659"/>
              </a:lnSpc>
              <a:buFont typeface="Arial"/>
              <a:buChar char="•"/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GET /reviews</a:t>
            </a:r>
            <a:r>
              <a:rPr lang="en-US" sz="24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→ Melihat ulasan suatu film </a:t>
            </a:r>
          </a:p>
        </p:txBody>
      </p:sp>
      <p:sp>
        <p:nvSpPr>
          <p:cNvPr id="12" name="Freeform 12"/>
          <p:cNvSpPr/>
          <p:nvPr/>
        </p:nvSpPr>
        <p:spPr>
          <a:xfrm>
            <a:off x="8909686" y="5755813"/>
            <a:ext cx="4726074" cy="498328"/>
          </a:xfrm>
          <a:custGeom>
            <a:avLst/>
            <a:gdLst/>
            <a:ahLst/>
            <a:cxnLst/>
            <a:rect l="l" t="t" r="r" b="b"/>
            <a:pathLst>
              <a:path w="4726074" h="498328">
                <a:moveTo>
                  <a:pt x="0" y="0"/>
                </a:moveTo>
                <a:lnTo>
                  <a:pt x="4726074" y="0"/>
                </a:lnTo>
                <a:lnTo>
                  <a:pt x="4726074" y="498328"/>
                </a:lnTo>
                <a:lnTo>
                  <a:pt x="0" y="4983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29645" y="1709655"/>
            <a:ext cx="4420705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Input (mengakses endpoint) 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4840" y="4602973"/>
            <a:ext cx="7437120" cy="526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6795" lvl="1" indent="-263398" algn="l">
              <a:lnSpc>
                <a:spcPts val="3659"/>
              </a:lnSpc>
              <a:buFont typeface="Arial"/>
              <a:buChar char="•"/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POST /reviews</a:t>
            </a:r>
            <a:r>
              <a:rPr lang="en-US" sz="24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→ Menambahkan ulasan dan rating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09686" y="5132630"/>
            <a:ext cx="4342224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Input (mengakses endpoint) :</a:t>
            </a:r>
          </a:p>
        </p:txBody>
      </p:sp>
      <p:sp>
        <p:nvSpPr>
          <p:cNvPr id="16" name="Freeform 16"/>
          <p:cNvSpPr/>
          <p:nvPr/>
        </p:nvSpPr>
        <p:spPr>
          <a:xfrm>
            <a:off x="8909686" y="6886696"/>
            <a:ext cx="7034896" cy="2632046"/>
          </a:xfrm>
          <a:custGeom>
            <a:avLst/>
            <a:gdLst/>
            <a:ahLst/>
            <a:cxnLst/>
            <a:rect l="l" t="t" r="r" b="b"/>
            <a:pathLst>
              <a:path w="7034896" h="2632046">
                <a:moveTo>
                  <a:pt x="0" y="0"/>
                </a:moveTo>
                <a:lnTo>
                  <a:pt x="7034896" y="0"/>
                </a:lnTo>
                <a:lnTo>
                  <a:pt x="7034896" y="2632047"/>
                </a:lnTo>
                <a:lnTo>
                  <a:pt x="0" y="26320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125298" y="5055570"/>
            <a:ext cx="3218102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Input  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8082" y="6772396"/>
            <a:ext cx="2463290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Output 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909686" y="6344428"/>
            <a:ext cx="2171112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Output :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03880" y="307872"/>
            <a:ext cx="2164080" cy="2263090"/>
          </a:xfrm>
          <a:custGeom>
            <a:avLst/>
            <a:gdLst/>
            <a:ahLst/>
            <a:cxnLst/>
            <a:rect l="l" t="t" r="r" b="b"/>
            <a:pathLst>
              <a:path w="2164080" h="2263090">
                <a:moveTo>
                  <a:pt x="0" y="0"/>
                </a:moveTo>
                <a:lnTo>
                  <a:pt x="2164080" y="0"/>
                </a:lnTo>
                <a:lnTo>
                  <a:pt x="2164080" y="2263091"/>
                </a:lnTo>
                <a:lnTo>
                  <a:pt x="0" y="2263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88280" y="9258300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5833" y="1568944"/>
            <a:ext cx="14578047" cy="8194197"/>
          </a:xfrm>
          <a:custGeom>
            <a:avLst/>
            <a:gdLst/>
            <a:ahLst/>
            <a:cxnLst/>
            <a:rect l="l" t="t" r="r" b="b"/>
            <a:pathLst>
              <a:path w="14578047" h="8194197">
                <a:moveTo>
                  <a:pt x="0" y="0"/>
                </a:moveTo>
                <a:lnTo>
                  <a:pt x="14578047" y="0"/>
                </a:lnTo>
                <a:lnTo>
                  <a:pt x="14578047" y="8194197"/>
                </a:lnTo>
                <a:lnTo>
                  <a:pt x="0" y="81941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36271" y="1987371"/>
            <a:ext cx="11215457" cy="6312258"/>
          </a:xfrm>
          <a:custGeom>
            <a:avLst/>
            <a:gdLst/>
            <a:ahLst/>
            <a:cxnLst/>
            <a:rect l="l" t="t" r="r" b="b"/>
            <a:pathLst>
              <a:path w="11215457" h="6312258">
                <a:moveTo>
                  <a:pt x="0" y="0"/>
                </a:moveTo>
                <a:lnTo>
                  <a:pt x="11215458" y="0"/>
                </a:lnTo>
                <a:lnTo>
                  <a:pt x="11215458" y="6312258"/>
                </a:lnTo>
                <a:lnTo>
                  <a:pt x="0" y="63122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29640" y="459083"/>
            <a:ext cx="15158640" cy="104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1"/>
              </a:lnSpc>
            </a:pPr>
            <a:r>
              <a:rPr lang="en-US" sz="2740" b="1" spc="191">
                <a:solidFill>
                  <a:srgbClr val="E8D14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Pengujian di POSTMAN</a:t>
            </a:r>
          </a:p>
          <a:p>
            <a:pPr marL="505287" lvl="1" indent="-252643" algn="l">
              <a:lnSpc>
                <a:spcPts val="3510"/>
              </a:lnSpc>
              <a:buAutoNum type="arabicPeriod"/>
            </a:pPr>
            <a:r>
              <a:rPr lang="en-US" sz="234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POST /register</a:t>
            </a:r>
            <a:r>
              <a:rPr lang="en-US" sz="234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→ Mendaftarkan pengguna baru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19145" y="382832"/>
            <a:ext cx="2164080" cy="2263090"/>
          </a:xfrm>
          <a:custGeom>
            <a:avLst/>
            <a:gdLst/>
            <a:ahLst/>
            <a:cxnLst/>
            <a:rect l="l" t="t" r="r" b="b"/>
            <a:pathLst>
              <a:path w="2164080" h="2263090">
                <a:moveTo>
                  <a:pt x="0" y="0"/>
                </a:moveTo>
                <a:lnTo>
                  <a:pt x="2164080" y="0"/>
                </a:lnTo>
                <a:lnTo>
                  <a:pt x="2164080" y="2263090"/>
                </a:lnTo>
                <a:lnTo>
                  <a:pt x="0" y="2263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40680" y="9212781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36560" y="421568"/>
            <a:ext cx="15544800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 POST /user/login</a:t>
            </a:r>
            <a:r>
              <a:rPr lang="en-US" sz="24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→ Login pengguna dengan JWT</a:t>
            </a:r>
          </a:p>
        </p:txBody>
      </p:sp>
      <p:sp>
        <p:nvSpPr>
          <p:cNvPr id="5" name="Freeform 5"/>
          <p:cNvSpPr/>
          <p:nvPr/>
        </p:nvSpPr>
        <p:spPr>
          <a:xfrm>
            <a:off x="979170" y="1121737"/>
            <a:ext cx="14775180" cy="8315733"/>
          </a:xfrm>
          <a:custGeom>
            <a:avLst/>
            <a:gdLst/>
            <a:ahLst/>
            <a:cxnLst/>
            <a:rect l="l" t="t" r="r" b="b"/>
            <a:pathLst>
              <a:path w="14775180" h="8315733">
                <a:moveTo>
                  <a:pt x="0" y="0"/>
                </a:moveTo>
                <a:lnTo>
                  <a:pt x="14775180" y="0"/>
                </a:lnTo>
                <a:lnTo>
                  <a:pt x="14775180" y="8315734"/>
                </a:lnTo>
                <a:lnTo>
                  <a:pt x="0" y="8315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32455" y="302898"/>
            <a:ext cx="2164080" cy="2263090"/>
          </a:xfrm>
          <a:custGeom>
            <a:avLst/>
            <a:gdLst/>
            <a:ahLst/>
            <a:cxnLst/>
            <a:rect l="l" t="t" r="r" b="b"/>
            <a:pathLst>
              <a:path w="2164080" h="2263090">
                <a:moveTo>
                  <a:pt x="0" y="0"/>
                </a:moveTo>
                <a:lnTo>
                  <a:pt x="2164080" y="0"/>
                </a:lnTo>
                <a:lnTo>
                  <a:pt x="2164080" y="2263091"/>
                </a:lnTo>
                <a:lnTo>
                  <a:pt x="0" y="2263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88280" y="9258300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369875"/>
            <a:ext cx="14707974" cy="8273235"/>
          </a:xfrm>
          <a:custGeom>
            <a:avLst/>
            <a:gdLst/>
            <a:ahLst/>
            <a:cxnLst/>
            <a:rect l="l" t="t" r="r" b="b"/>
            <a:pathLst>
              <a:path w="14707974" h="8273235">
                <a:moveTo>
                  <a:pt x="0" y="0"/>
                </a:moveTo>
                <a:lnTo>
                  <a:pt x="14707974" y="0"/>
                </a:lnTo>
                <a:lnTo>
                  <a:pt x="14707974" y="8273235"/>
                </a:lnTo>
                <a:lnTo>
                  <a:pt x="0" y="8273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82980" y="615603"/>
            <a:ext cx="15544800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3. GET /user/:id → </a:t>
            </a:r>
            <a:r>
              <a:rPr lang="en-US" sz="24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Melihat profil masing masing user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32344" y="8880586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46641" y="1547784"/>
            <a:ext cx="6871213" cy="6871213"/>
          </a:xfrm>
          <a:custGeom>
            <a:avLst/>
            <a:gdLst/>
            <a:ahLst/>
            <a:cxnLst/>
            <a:rect l="l" t="t" r="r" b="b"/>
            <a:pathLst>
              <a:path w="6871213" h="6871213">
                <a:moveTo>
                  <a:pt x="0" y="0"/>
                </a:moveTo>
                <a:lnTo>
                  <a:pt x="6871213" y="0"/>
                </a:lnTo>
                <a:lnTo>
                  <a:pt x="6871213" y="6871213"/>
                </a:lnTo>
                <a:lnTo>
                  <a:pt x="0" y="6871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82503" y="1473841"/>
            <a:ext cx="6107102" cy="7792156"/>
          </a:xfrm>
          <a:custGeom>
            <a:avLst/>
            <a:gdLst/>
            <a:ahLst/>
            <a:cxnLst/>
            <a:rect l="l" t="t" r="r" b="b"/>
            <a:pathLst>
              <a:path w="6107102" h="7792156">
                <a:moveTo>
                  <a:pt x="0" y="0"/>
                </a:moveTo>
                <a:lnTo>
                  <a:pt x="6107102" y="0"/>
                </a:lnTo>
                <a:lnTo>
                  <a:pt x="6107102" y="7792157"/>
                </a:lnTo>
                <a:lnTo>
                  <a:pt x="0" y="77921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86740" y="3114210"/>
            <a:ext cx="7250365" cy="1484629"/>
            <a:chOff x="0" y="0"/>
            <a:chExt cx="1625782" cy="3329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25782" cy="332905"/>
            </a:xfrm>
            <a:custGeom>
              <a:avLst/>
              <a:gdLst/>
              <a:ahLst/>
              <a:cxnLst/>
              <a:rect l="l" t="t" r="r" b="b"/>
              <a:pathLst>
                <a:path w="1625782" h="332905">
                  <a:moveTo>
                    <a:pt x="106780" y="0"/>
                  </a:moveTo>
                  <a:lnTo>
                    <a:pt x="1519002" y="0"/>
                  </a:lnTo>
                  <a:cubicBezTo>
                    <a:pt x="1577975" y="0"/>
                    <a:pt x="1625782" y="47807"/>
                    <a:pt x="1625782" y="106780"/>
                  </a:cubicBezTo>
                  <a:lnTo>
                    <a:pt x="1625782" y="226125"/>
                  </a:lnTo>
                  <a:cubicBezTo>
                    <a:pt x="1625782" y="254445"/>
                    <a:pt x="1614532" y="281605"/>
                    <a:pt x="1594507" y="301630"/>
                  </a:cubicBezTo>
                  <a:cubicBezTo>
                    <a:pt x="1574482" y="321655"/>
                    <a:pt x="1547322" y="332905"/>
                    <a:pt x="1519002" y="332905"/>
                  </a:cubicBezTo>
                  <a:lnTo>
                    <a:pt x="106780" y="332905"/>
                  </a:lnTo>
                  <a:cubicBezTo>
                    <a:pt x="78460" y="332905"/>
                    <a:pt x="51300" y="321655"/>
                    <a:pt x="31275" y="301630"/>
                  </a:cubicBezTo>
                  <a:cubicBezTo>
                    <a:pt x="11250" y="281605"/>
                    <a:pt x="0" y="254445"/>
                    <a:pt x="0" y="226125"/>
                  </a:cubicBezTo>
                  <a:lnTo>
                    <a:pt x="0" y="106780"/>
                  </a:lnTo>
                  <a:cubicBezTo>
                    <a:pt x="0" y="47807"/>
                    <a:pt x="47807" y="0"/>
                    <a:pt x="106780" y="0"/>
                  </a:cubicBezTo>
                  <a:close/>
                </a:path>
              </a:pathLst>
            </a:custGeom>
            <a:solidFill>
              <a:srgbClr val="E8D147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625782" cy="3900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846484">
            <a:off x="16061346" y="7907319"/>
            <a:ext cx="734749" cy="679643"/>
          </a:xfrm>
          <a:custGeom>
            <a:avLst/>
            <a:gdLst/>
            <a:ahLst/>
            <a:cxnLst/>
            <a:rect l="l" t="t" r="r" b="b"/>
            <a:pathLst>
              <a:path w="734749" h="679643">
                <a:moveTo>
                  <a:pt x="0" y="0"/>
                </a:moveTo>
                <a:lnTo>
                  <a:pt x="734748" y="0"/>
                </a:lnTo>
                <a:lnTo>
                  <a:pt x="734748" y="679643"/>
                </a:lnTo>
                <a:lnTo>
                  <a:pt x="0" y="679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777671">
            <a:off x="8930313" y="3157102"/>
            <a:ext cx="427374" cy="395321"/>
          </a:xfrm>
          <a:custGeom>
            <a:avLst/>
            <a:gdLst/>
            <a:ahLst/>
            <a:cxnLst/>
            <a:rect l="l" t="t" r="r" b="b"/>
            <a:pathLst>
              <a:path w="427374" h="395321">
                <a:moveTo>
                  <a:pt x="0" y="0"/>
                </a:moveTo>
                <a:lnTo>
                  <a:pt x="427374" y="0"/>
                </a:lnTo>
                <a:lnTo>
                  <a:pt x="427374" y="395322"/>
                </a:lnTo>
                <a:lnTo>
                  <a:pt x="0" y="3953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82854" y="2923710"/>
            <a:ext cx="7437120" cy="1703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20"/>
              </a:lnSpc>
              <a:spcBef>
                <a:spcPct val="0"/>
              </a:spcBef>
            </a:pPr>
            <a:r>
              <a:rPr lang="en-US" sz="9800" spc="196">
                <a:solidFill>
                  <a:srgbClr val="F2F0FF"/>
                </a:solidFill>
                <a:latin typeface="Sugo Display"/>
                <a:ea typeface="Sugo Display"/>
                <a:cs typeface="Sugo Display"/>
                <a:sym typeface="Sugo Display"/>
              </a:rPr>
              <a:t>PENDAHULUAN</a:t>
            </a:r>
          </a:p>
        </p:txBody>
      </p:sp>
      <p:sp>
        <p:nvSpPr>
          <p:cNvPr id="11" name="Freeform 11"/>
          <p:cNvSpPr/>
          <p:nvPr/>
        </p:nvSpPr>
        <p:spPr>
          <a:xfrm>
            <a:off x="-228089" y="-216685"/>
            <a:ext cx="3312213" cy="4370397"/>
          </a:xfrm>
          <a:custGeom>
            <a:avLst/>
            <a:gdLst/>
            <a:ahLst/>
            <a:cxnLst/>
            <a:rect l="l" t="t" r="r" b="b"/>
            <a:pathLst>
              <a:path w="3312213" h="4370397">
                <a:moveTo>
                  <a:pt x="0" y="0"/>
                </a:moveTo>
                <a:lnTo>
                  <a:pt x="3312213" y="0"/>
                </a:lnTo>
                <a:lnTo>
                  <a:pt x="3312213" y="4370397"/>
                </a:lnTo>
                <a:lnTo>
                  <a:pt x="0" y="4370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99"/>
            </a:blip>
            <a:stretch>
              <a:fillRect l="-65148" t="-25162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5048250"/>
            <a:ext cx="7163063" cy="2349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000" spc="24">
                <a:solidFill>
                  <a:srgbClr val="F2F0FF"/>
                </a:solidFill>
                <a:latin typeface="Blogger Light"/>
                <a:ea typeface="Blogger Light"/>
                <a:cs typeface="Blogger Light"/>
                <a:sym typeface="Blogger Light"/>
              </a:rPr>
              <a:t>Aplikasi ini dikembangkan untuk memberikan layanan informasi dan manajemen film dengan fitur-fitur utama seperti pencarian film, pengelolaan daftar favorit, serta ulasan dan rating oleh pengguna. API ini dibangun menggunakan Node.js, Express, dan MySQL, serta mengintegrasikan API publik untuk data film.</a:t>
            </a:r>
          </a:p>
          <a:p>
            <a:pPr marL="0" lvl="0" indent="0" algn="l">
              <a:lnSpc>
                <a:spcPts val="3100"/>
              </a:lnSpc>
              <a:spcBef>
                <a:spcPct val="0"/>
              </a:spcBef>
            </a:pPr>
            <a:endParaRPr lang="en-US" sz="2000" spc="24">
              <a:solidFill>
                <a:srgbClr val="F2F0FF"/>
              </a:solidFill>
              <a:latin typeface="Blogger Light"/>
              <a:ea typeface="Blogger Light"/>
              <a:cs typeface="Blogger Light"/>
              <a:sym typeface="Blogger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99080" y="302898"/>
            <a:ext cx="2164080" cy="2263090"/>
          </a:xfrm>
          <a:custGeom>
            <a:avLst/>
            <a:gdLst/>
            <a:ahLst/>
            <a:cxnLst/>
            <a:rect l="l" t="t" r="r" b="b"/>
            <a:pathLst>
              <a:path w="2164080" h="2263090">
                <a:moveTo>
                  <a:pt x="0" y="0"/>
                </a:moveTo>
                <a:lnTo>
                  <a:pt x="2164080" y="0"/>
                </a:lnTo>
                <a:lnTo>
                  <a:pt x="2164080" y="2263091"/>
                </a:lnTo>
                <a:lnTo>
                  <a:pt x="0" y="2263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88280" y="9258300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9640" y="1209754"/>
            <a:ext cx="14300449" cy="8048546"/>
          </a:xfrm>
          <a:custGeom>
            <a:avLst/>
            <a:gdLst/>
            <a:ahLst/>
            <a:cxnLst/>
            <a:rect l="l" t="t" r="r" b="b"/>
            <a:pathLst>
              <a:path w="14300449" h="8048546">
                <a:moveTo>
                  <a:pt x="0" y="0"/>
                </a:moveTo>
                <a:lnTo>
                  <a:pt x="14300449" y="0"/>
                </a:lnTo>
                <a:lnTo>
                  <a:pt x="14300449" y="8048546"/>
                </a:lnTo>
                <a:lnTo>
                  <a:pt x="0" y="8048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29640" y="550164"/>
            <a:ext cx="7132320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 PUT /updatedata/:id → </a:t>
            </a:r>
            <a:r>
              <a:rPr lang="en-US" sz="24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Mengedit data pribadi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7606" y="828675"/>
            <a:ext cx="14868556" cy="8363563"/>
          </a:xfrm>
          <a:custGeom>
            <a:avLst/>
            <a:gdLst/>
            <a:ahLst/>
            <a:cxnLst/>
            <a:rect l="l" t="t" r="r" b="b"/>
            <a:pathLst>
              <a:path w="14868556" h="8363563">
                <a:moveTo>
                  <a:pt x="0" y="0"/>
                </a:moveTo>
                <a:lnTo>
                  <a:pt x="14868556" y="0"/>
                </a:lnTo>
                <a:lnTo>
                  <a:pt x="14868556" y="8363563"/>
                </a:lnTo>
                <a:lnTo>
                  <a:pt x="0" y="8363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46304"/>
            <a:ext cx="8115300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5. GET /alluser → </a:t>
            </a:r>
            <a:r>
              <a:rPr lang="en-US" sz="24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Mendapatkan data seluruh user (admin)</a:t>
            </a:r>
          </a:p>
        </p:txBody>
      </p:sp>
      <p:sp>
        <p:nvSpPr>
          <p:cNvPr id="4" name="Freeform 4"/>
          <p:cNvSpPr/>
          <p:nvPr/>
        </p:nvSpPr>
        <p:spPr>
          <a:xfrm>
            <a:off x="16673790" y="9437471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8"/>
                </a:lnTo>
                <a:lnTo>
                  <a:pt x="0" y="449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99080" y="302898"/>
            <a:ext cx="2164080" cy="2263090"/>
          </a:xfrm>
          <a:custGeom>
            <a:avLst/>
            <a:gdLst/>
            <a:ahLst/>
            <a:cxnLst/>
            <a:rect l="l" t="t" r="r" b="b"/>
            <a:pathLst>
              <a:path w="2164080" h="2263090">
                <a:moveTo>
                  <a:pt x="0" y="0"/>
                </a:moveTo>
                <a:lnTo>
                  <a:pt x="2164080" y="0"/>
                </a:lnTo>
                <a:lnTo>
                  <a:pt x="2164080" y="2263091"/>
                </a:lnTo>
                <a:lnTo>
                  <a:pt x="0" y="2263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5182844" cy="8540350"/>
          </a:xfrm>
          <a:custGeom>
            <a:avLst/>
            <a:gdLst/>
            <a:ahLst/>
            <a:cxnLst/>
            <a:rect l="l" t="t" r="r" b="b"/>
            <a:pathLst>
              <a:path w="15182844" h="8540350">
                <a:moveTo>
                  <a:pt x="0" y="0"/>
                </a:moveTo>
                <a:lnTo>
                  <a:pt x="15182844" y="0"/>
                </a:lnTo>
                <a:lnTo>
                  <a:pt x="15182844" y="8540350"/>
                </a:lnTo>
                <a:lnTo>
                  <a:pt x="0" y="8540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83920" y="328422"/>
            <a:ext cx="15544800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6. DELETE /deletedata → </a:t>
            </a:r>
            <a:r>
              <a:rPr lang="en-US" sz="24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Menghapus data user (admin)</a:t>
            </a:r>
          </a:p>
        </p:txBody>
      </p:sp>
      <p:sp>
        <p:nvSpPr>
          <p:cNvPr id="4" name="Freeform 4"/>
          <p:cNvSpPr/>
          <p:nvPr/>
        </p:nvSpPr>
        <p:spPr>
          <a:xfrm>
            <a:off x="16673790" y="9437471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8"/>
                </a:lnTo>
                <a:lnTo>
                  <a:pt x="0" y="449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99080" y="302898"/>
            <a:ext cx="2164080" cy="2263090"/>
          </a:xfrm>
          <a:custGeom>
            <a:avLst/>
            <a:gdLst/>
            <a:ahLst/>
            <a:cxnLst/>
            <a:rect l="l" t="t" r="r" b="b"/>
            <a:pathLst>
              <a:path w="2164080" h="2263090">
                <a:moveTo>
                  <a:pt x="0" y="0"/>
                </a:moveTo>
                <a:lnTo>
                  <a:pt x="2164080" y="0"/>
                </a:lnTo>
                <a:lnTo>
                  <a:pt x="2164080" y="2263091"/>
                </a:lnTo>
                <a:lnTo>
                  <a:pt x="0" y="2263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88280" y="9258300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6320" y="1212308"/>
            <a:ext cx="14767560" cy="8306753"/>
          </a:xfrm>
          <a:custGeom>
            <a:avLst/>
            <a:gdLst/>
            <a:ahLst/>
            <a:cxnLst/>
            <a:rect l="l" t="t" r="r" b="b"/>
            <a:pathLst>
              <a:path w="14767560" h="8306753">
                <a:moveTo>
                  <a:pt x="0" y="0"/>
                </a:moveTo>
                <a:lnTo>
                  <a:pt x="14767560" y="0"/>
                </a:lnTo>
                <a:lnTo>
                  <a:pt x="14767560" y="8306752"/>
                </a:lnTo>
                <a:lnTo>
                  <a:pt x="0" y="8306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99080" y="302898"/>
            <a:ext cx="2164080" cy="2263090"/>
          </a:xfrm>
          <a:custGeom>
            <a:avLst/>
            <a:gdLst/>
            <a:ahLst/>
            <a:cxnLst/>
            <a:rect l="l" t="t" r="r" b="b"/>
            <a:pathLst>
              <a:path w="2164080" h="2263090">
                <a:moveTo>
                  <a:pt x="0" y="0"/>
                </a:moveTo>
                <a:lnTo>
                  <a:pt x="2164080" y="0"/>
                </a:lnTo>
                <a:lnTo>
                  <a:pt x="2164080" y="2263091"/>
                </a:lnTo>
                <a:lnTo>
                  <a:pt x="0" y="2263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36320" y="510540"/>
            <a:ext cx="5857909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7. GET /allmovies → </a:t>
            </a:r>
            <a:r>
              <a:rPr lang="en-US" sz="24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Melihat daftar film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88280" y="9258300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105276"/>
            <a:ext cx="14775180" cy="8311039"/>
          </a:xfrm>
          <a:custGeom>
            <a:avLst/>
            <a:gdLst/>
            <a:ahLst/>
            <a:cxnLst/>
            <a:rect l="l" t="t" r="r" b="b"/>
            <a:pathLst>
              <a:path w="14775180" h="8311039">
                <a:moveTo>
                  <a:pt x="0" y="0"/>
                </a:moveTo>
                <a:lnTo>
                  <a:pt x="14775180" y="0"/>
                </a:lnTo>
                <a:lnTo>
                  <a:pt x="14775180" y="8311038"/>
                </a:lnTo>
                <a:lnTo>
                  <a:pt x="0" y="8311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651480" y="277808"/>
            <a:ext cx="2164080" cy="2263090"/>
          </a:xfrm>
          <a:custGeom>
            <a:avLst/>
            <a:gdLst/>
            <a:ahLst/>
            <a:cxnLst/>
            <a:rect l="l" t="t" r="r" b="b"/>
            <a:pathLst>
              <a:path w="2164080" h="2263090">
                <a:moveTo>
                  <a:pt x="0" y="0"/>
                </a:moveTo>
                <a:lnTo>
                  <a:pt x="2164080" y="0"/>
                </a:lnTo>
                <a:lnTo>
                  <a:pt x="2164080" y="2263090"/>
                </a:lnTo>
                <a:lnTo>
                  <a:pt x="0" y="2263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28422"/>
            <a:ext cx="9999814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8. GET /searchlocalmovie → </a:t>
            </a:r>
            <a:r>
              <a:rPr lang="en-US" sz="24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Melihat daftar film berdasarkan nama (local)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88280" y="9258300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4578" y="1221841"/>
            <a:ext cx="14599302" cy="8230357"/>
          </a:xfrm>
          <a:custGeom>
            <a:avLst/>
            <a:gdLst/>
            <a:ahLst/>
            <a:cxnLst/>
            <a:rect l="l" t="t" r="r" b="b"/>
            <a:pathLst>
              <a:path w="14599302" h="8230357">
                <a:moveTo>
                  <a:pt x="0" y="0"/>
                </a:moveTo>
                <a:lnTo>
                  <a:pt x="14599302" y="0"/>
                </a:lnTo>
                <a:lnTo>
                  <a:pt x="14599302" y="8230356"/>
                </a:lnTo>
                <a:lnTo>
                  <a:pt x="0" y="82303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99080" y="302898"/>
            <a:ext cx="2164080" cy="2263090"/>
          </a:xfrm>
          <a:custGeom>
            <a:avLst/>
            <a:gdLst/>
            <a:ahLst/>
            <a:cxnLst/>
            <a:rect l="l" t="t" r="r" b="b"/>
            <a:pathLst>
              <a:path w="2164080" h="2263090">
                <a:moveTo>
                  <a:pt x="0" y="0"/>
                </a:moveTo>
                <a:lnTo>
                  <a:pt x="2164080" y="0"/>
                </a:lnTo>
                <a:lnTo>
                  <a:pt x="2164080" y="2263091"/>
                </a:lnTo>
                <a:lnTo>
                  <a:pt x="0" y="2263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65860" y="541496"/>
            <a:ext cx="15544800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9. GET /localgenres → </a:t>
            </a:r>
            <a:r>
              <a:rPr lang="en-US" sz="24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Mendapatkan detail film berdasarkan genre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88280" y="9258300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4909" y="1262994"/>
            <a:ext cx="14608178" cy="8227716"/>
          </a:xfrm>
          <a:custGeom>
            <a:avLst/>
            <a:gdLst/>
            <a:ahLst/>
            <a:cxnLst/>
            <a:rect l="l" t="t" r="r" b="b"/>
            <a:pathLst>
              <a:path w="14608178" h="8227716">
                <a:moveTo>
                  <a:pt x="0" y="0"/>
                </a:moveTo>
                <a:lnTo>
                  <a:pt x="14608178" y="0"/>
                </a:lnTo>
                <a:lnTo>
                  <a:pt x="14608178" y="8227716"/>
                </a:lnTo>
                <a:lnTo>
                  <a:pt x="0" y="82277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99080" y="302898"/>
            <a:ext cx="2164080" cy="2263090"/>
          </a:xfrm>
          <a:custGeom>
            <a:avLst/>
            <a:gdLst/>
            <a:ahLst/>
            <a:cxnLst/>
            <a:rect l="l" t="t" r="r" b="b"/>
            <a:pathLst>
              <a:path w="2164080" h="2263090">
                <a:moveTo>
                  <a:pt x="0" y="0"/>
                </a:moveTo>
                <a:lnTo>
                  <a:pt x="2164080" y="0"/>
                </a:lnTo>
                <a:lnTo>
                  <a:pt x="2164080" y="2263091"/>
                </a:lnTo>
                <a:lnTo>
                  <a:pt x="0" y="2263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83920" y="510540"/>
            <a:ext cx="15544800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10. POST /localmovies → </a:t>
            </a:r>
            <a:r>
              <a:rPr lang="en-US" sz="24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Menambahkan film lokal (admin)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99080" y="302898"/>
            <a:ext cx="2164080" cy="2263090"/>
          </a:xfrm>
          <a:custGeom>
            <a:avLst/>
            <a:gdLst/>
            <a:ahLst/>
            <a:cxnLst/>
            <a:rect l="l" t="t" r="r" b="b"/>
            <a:pathLst>
              <a:path w="2164080" h="2263090">
                <a:moveTo>
                  <a:pt x="0" y="0"/>
                </a:moveTo>
                <a:lnTo>
                  <a:pt x="2164080" y="0"/>
                </a:lnTo>
                <a:lnTo>
                  <a:pt x="2164080" y="2263091"/>
                </a:lnTo>
                <a:lnTo>
                  <a:pt x="0" y="2263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88280" y="9258300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24840" y="328422"/>
            <a:ext cx="15544800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11. PUT /updatemovie/:id → </a:t>
            </a:r>
            <a:r>
              <a:rPr lang="en-US" sz="24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Mengedit data film lokal (admin)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14204165" cy="7992799"/>
          </a:xfrm>
          <a:custGeom>
            <a:avLst/>
            <a:gdLst/>
            <a:ahLst/>
            <a:cxnLst/>
            <a:rect l="l" t="t" r="r" b="b"/>
            <a:pathLst>
              <a:path w="14204165" h="7992799">
                <a:moveTo>
                  <a:pt x="0" y="0"/>
                </a:moveTo>
                <a:lnTo>
                  <a:pt x="14204165" y="0"/>
                </a:lnTo>
                <a:lnTo>
                  <a:pt x="14204165" y="7992799"/>
                </a:lnTo>
                <a:lnTo>
                  <a:pt x="0" y="79927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88280" y="9258300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3480" y="328422"/>
            <a:ext cx="15544800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12. DELETE /deletemovie → </a:t>
            </a:r>
            <a:r>
              <a:rPr lang="en-US" sz="24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Menghapus film lokal (admin)</a:t>
            </a:r>
          </a:p>
        </p:txBody>
      </p:sp>
      <p:sp>
        <p:nvSpPr>
          <p:cNvPr id="4" name="Freeform 4"/>
          <p:cNvSpPr/>
          <p:nvPr/>
        </p:nvSpPr>
        <p:spPr>
          <a:xfrm>
            <a:off x="1012714" y="1112900"/>
            <a:ext cx="14791166" cy="8323109"/>
          </a:xfrm>
          <a:custGeom>
            <a:avLst/>
            <a:gdLst/>
            <a:ahLst/>
            <a:cxnLst/>
            <a:rect l="l" t="t" r="r" b="b"/>
            <a:pathLst>
              <a:path w="14791166" h="8323109">
                <a:moveTo>
                  <a:pt x="0" y="0"/>
                </a:moveTo>
                <a:lnTo>
                  <a:pt x="14791166" y="0"/>
                </a:lnTo>
                <a:lnTo>
                  <a:pt x="14791166" y="8323109"/>
                </a:lnTo>
                <a:lnTo>
                  <a:pt x="0" y="8323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99080" y="302898"/>
            <a:ext cx="2164080" cy="2263090"/>
          </a:xfrm>
          <a:custGeom>
            <a:avLst/>
            <a:gdLst/>
            <a:ahLst/>
            <a:cxnLst/>
            <a:rect l="l" t="t" r="r" b="b"/>
            <a:pathLst>
              <a:path w="2164080" h="2263090">
                <a:moveTo>
                  <a:pt x="0" y="0"/>
                </a:moveTo>
                <a:lnTo>
                  <a:pt x="2164080" y="0"/>
                </a:lnTo>
                <a:lnTo>
                  <a:pt x="2164080" y="2263091"/>
                </a:lnTo>
                <a:lnTo>
                  <a:pt x="0" y="2263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88280" y="9258300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3731" y="445389"/>
            <a:ext cx="15544800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13. GET /movies → </a:t>
            </a:r>
            <a:r>
              <a:rPr lang="en-US" sz="24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Melihat film dari API eksternal</a:t>
            </a:r>
          </a:p>
        </p:txBody>
      </p:sp>
      <p:sp>
        <p:nvSpPr>
          <p:cNvPr id="4" name="Freeform 4"/>
          <p:cNvSpPr/>
          <p:nvPr/>
        </p:nvSpPr>
        <p:spPr>
          <a:xfrm>
            <a:off x="1141606" y="1131505"/>
            <a:ext cx="14450307" cy="8126795"/>
          </a:xfrm>
          <a:custGeom>
            <a:avLst/>
            <a:gdLst/>
            <a:ahLst/>
            <a:cxnLst/>
            <a:rect l="l" t="t" r="r" b="b"/>
            <a:pathLst>
              <a:path w="14450307" h="8126795">
                <a:moveTo>
                  <a:pt x="0" y="0"/>
                </a:moveTo>
                <a:lnTo>
                  <a:pt x="14450308" y="0"/>
                </a:lnTo>
                <a:lnTo>
                  <a:pt x="14450308" y="8126795"/>
                </a:lnTo>
                <a:lnTo>
                  <a:pt x="0" y="8126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99080" y="302898"/>
            <a:ext cx="2164080" cy="2263090"/>
          </a:xfrm>
          <a:custGeom>
            <a:avLst/>
            <a:gdLst/>
            <a:ahLst/>
            <a:cxnLst/>
            <a:rect l="l" t="t" r="r" b="b"/>
            <a:pathLst>
              <a:path w="2164080" h="2263090">
                <a:moveTo>
                  <a:pt x="0" y="0"/>
                </a:moveTo>
                <a:lnTo>
                  <a:pt x="2164080" y="0"/>
                </a:lnTo>
                <a:lnTo>
                  <a:pt x="2164080" y="2263091"/>
                </a:lnTo>
                <a:lnTo>
                  <a:pt x="0" y="2263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39800" y="6021272"/>
            <a:ext cx="4816527" cy="4383531"/>
          </a:xfrm>
          <a:custGeom>
            <a:avLst/>
            <a:gdLst/>
            <a:ahLst/>
            <a:cxnLst/>
            <a:rect l="l" t="t" r="r" b="b"/>
            <a:pathLst>
              <a:path w="4816527" h="4383531">
                <a:moveTo>
                  <a:pt x="0" y="0"/>
                </a:moveTo>
                <a:lnTo>
                  <a:pt x="4816527" y="0"/>
                </a:lnTo>
                <a:lnTo>
                  <a:pt x="4816527" y="4383531"/>
                </a:lnTo>
                <a:lnTo>
                  <a:pt x="0" y="4383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r="-80354" b="-9816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562500" y="8970846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71256" y="2402687"/>
            <a:ext cx="2976877" cy="3113074"/>
          </a:xfrm>
          <a:custGeom>
            <a:avLst/>
            <a:gdLst/>
            <a:ahLst/>
            <a:cxnLst/>
            <a:rect l="l" t="t" r="r" b="b"/>
            <a:pathLst>
              <a:path w="2976877" h="3113074">
                <a:moveTo>
                  <a:pt x="0" y="0"/>
                </a:moveTo>
                <a:lnTo>
                  <a:pt x="2976877" y="0"/>
                </a:lnTo>
                <a:lnTo>
                  <a:pt x="2976877" y="3113073"/>
                </a:lnTo>
                <a:lnTo>
                  <a:pt x="0" y="3113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45024" y="1067767"/>
            <a:ext cx="1709659" cy="17096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45024" y="4660930"/>
            <a:ext cx="1709659" cy="1709659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 rot="-1023198">
            <a:off x="11844964" y="1379311"/>
            <a:ext cx="795584" cy="704091"/>
          </a:xfrm>
          <a:custGeom>
            <a:avLst/>
            <a:gdLst/>
            <a:ahLst/>
            <a:cxnLst/>
            <a:rect l="l" t="t" r="r" b="b"/>
            <a:pathLst>
              <a:path w="795584" h="704091">
                <a:moveTo>
                  <a:pt x="0" y="0"/>
                </a:moveTo>
                <a:lnTo>
                  <a:pt x="795584" y="0"/>
                </a:lnTo>
                <a:lnTo>
                  <a:pt x="795584" y="704091"/>
                </a:lnTo>
                <a:lnTo>
                  <a:pt x="0" y="7040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916337">
            <a:off x="14624794" y="4049200"/>
            <a:ext cx="775146" cy="686005"/>
          </a:xfrm>
          <a:custGeom>
            <a:avLst/>
            <a:gdLst/>
            <a:ahLst/>
            <a:cxnLst/>
            <a:rect l="l" t="t" r="r" b="b"/>
            <a:pathLst>
              <a:path w="775146" h="686005">
                <a:moveTo>
                  <a:pt x="0" y="0"/>
                </a:moveTo>
                <a:lnTo>
                  <a:pt x="775147" y="0"/>
                </a:lnTo>
                <a:lnTo>
                  <a:pt x="775147" y="686004"/>
                </a:lnTo>
                <a:lnTo>
                  <a:pt x="0" y="6860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19625" y="1210239"/>
            <a:ext cx="10006415" cy="8739951"/>
            <a:chOff x="0" y="0"/>
            <a:chExt cx="2243784" cy="19597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43784" cy="1959799"/>
            </a:xfrm>
            <a:custGeom>
              <a:avLst/>
              <a:gdLst/>
              <a:ahLst/>
              <a:cxnLst/>
              <a:rect l="l" t="t" r="r" b="b"/>
              <a:pathLst>
                <a:path w="2243784" h="1959799">
                  <a:moveTo>
                    <a:pt x="54159" y="0"/>
                  </a:moveTo>
                  <a:lnTo>
                    <a:pt x="2189625" y="0"/>
                  </a:lnTo>
                  <a:cubicBezTo>
                    <a:pt x="2219536" y="0"/>
                    <a:pt x="2243784" y="24248"/>
                    <a:pt x="2243784" y="54159"/>
                  </a:cubicBezTo>
                  <a:lnTo>
                    <a:pt x="2243784" y="1905640"/>
                  </a:lnTo>
                  <a:cubicBezTo>
                    <a:pt x="2243784" y="1920004"/>
                    <a:pt x="2238078" y="1933779"/>
                    <a:pt x="2227921" y="1943936"/>
                  </a:cubicBezTo>
                  <a:cubicBezTo>
                    <a:pt x="2217764" y="1954093"/>
                    <a:pt x="2203989" y="1959799"/>
                    <a:pt x="2189625" y="1959799"/>
                  </a:cubicBezTo>
                  <a:lnTo>
                    <a:pt x="54159" y="1959799"/>
                  </a:lnTo>
                  <a:cubicBezTo>
                    <a:pt x="39795" y="1959799"/>
                    <a:pt x="26019" y="1954093"/>
                    <a:pt x="15863" y="1943936"/>
                  </a:cubicBezTo>
                  <a:cubicBezTo>
                    <a:pt x="5706" y="1933779"/>
                    <a:pt x="0" y="1920004"/>
                    <a:pt x="0" y="1905640"/>
                  </a:cubicBezTo>
                  <a:lnTo>
                    <a:pt x="0" y="54159"/>
                  </a:lnTo>
                  <a:cubicBezTo>
                    <a:pt x="0" y="39795"/>
                    <a:pt x="5706" y="26019"/>
                    <a:pt x="15863" y="15863"/>
                  </a:cubicBezTo>
                  <a:cubicBezTo>
                    <a:pt x="26019" y="5706"/>
                    <a:pt x="39795" y="0"/>
                    <a:pt x="541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0FF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243784" cy="2016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9640" y="554567"/>
            <a:ext cx="3836605" cy="948266"/>
            <a:chOff x="0" y="0"/>
            <a:chExt cx="860299" cy="2126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60299" cy="212634"/>
            </a:xfrm>
            <a:custGeom>
              <a:avLst/>
              <a:gdLst/>
              <a:ahLst/>
              <a:cxnLst/>
              <a:rect l="l" t="t" r="r" b="b"/>
              <a:pathLst>
                <a:path w="860299" h="212634">
                  <a:moveTo>
                    <a:pt x="106317" y="0"/>
                  </a:moveTo>
                  <a:lnTo>
                    <a:pt x="753982" y="0"/>
                  </a:lnTo>
                  <a:cubicBezTo>
                    <a:pt x="782179" y="0"/>
                    <a:pt x="809221" y="11201"/>
                    <a:pt x="829160" y="31140"/>
                  </a:cubicBezTo>
                  <a:cubicBezTo>
                    <a:pt x="849098" y="51078"/>
                    <a:pt x="860299" y="78120"/>
                    <a:pt x="860299" y="106317"/>
                  </a:cubicBezTo>
                  <a:lnTo>
                    <a:pt x="860299" y="106317"/>
                  </a:lnTo>
                  <a:cubicBezTo>
                    <a:pt x="860299" y="134514"/>
                    <a:pt x="849098" y="161556"/>
                    <a:pt x="829160" y="181495"/>
                  </a:cubicBezTo>
                  <a:cubicBezTo>
                    <a:pt x="809221" y="201433"/>
                    <a:pt x="782179" y="212634"/>
                    <a:pt x="753982" y="212634"/>
                  </a:cubicBezTo>
                  <a:lnTo>
                    <a:pt x="106317" y="212634"/>
                  </a:lnTo>
                  <a:cubicBezTo>
                    <a:pt x="78120" y="212634"/>
                    <a:pt x="51078" y="201433"/>
                    <a:pt x="31140" y="181495"/>
                  </a:cubicBezTo>
                  <a:cubicBezTo>
                    <a:pt x="11201" y="161556"/>
                    <a:pt x="0" y="134514"/>
                    <a:pt x="0" y="106317"/>
                  </a:cubicBezTo>
                  <a:lnTo>
                    <a:pt x="0" y="106317"/>
                  </a:lnTo>
                  <a:cubicBezTo>
                    <a:pt x="0" y="78120"/>
                    <a:pt x="11201" y="51078"/>
                    <a:pt x="31140" y="31140"/>
                  </a:cubicBezTo>
                  <a:cubicBezTo>
                    <a:pt x="51078" y="11201"/>
                    <a:pt x="78120" y="0"/>
                    <a:pt x="106317" y="0"/>
                  </a:cubicBezTo>
                  <a:close/>
                </a:path>
              </a:pathLst>
            </a:custGeom>
            <a:solidFill>
              <a:srgbClr val="E8D147"/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60299" cy="269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86502" y="7869089"/>
            <a:ext cx="7923397" cy="19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9"/>
              </a:lnSpc>
            </a:pPr>
            <a:r>
              <a:rPr lang="en-US" sz="1870" b="1" spc="65">
                <a:solidFill>
                  <a:srgbClr val="FFFFFF"/>
                </a:solidFill>
                <a:latin typeface="Blogger Medium"/>
                <a:ea typeface="Blogger Medium"/>
                <a:cs typeface="Blogger Medium"/>
                <a:sym typeface="Blogger Medium"/>
              </a:rPr>
              <a:t>Database dirancang dengan minimal 4 tabel yang saling berelasi, yaitu:</a:t>
            </a:r>
          </a:p>
          <a:p>
            <a:pPr algn="l">
              <a:lnSpc>
                <a:spcPts val="2619"/>
              </a:lnSpc>
            </a:pPr>
            <a:r>
              <a:rPr lang="en-US" sz="1870" b="1" spc="65">
                <a:solidFill>
                  <a:srgbClr val="FFFFFF"/>
                </a:solidFill>
                <a:latin typeface="Blogger Medium"/>
                <a:ea typeface="Blogger Medium"/>
                <a:cs typeface="Blogger Medium"/>
                <a:sym typeface="Blogger Medium"/>
              </a:rPr>
              <a:t>1.User - Menyimpan data pengguna.</a:t>
            </a:r>
          </a:p>
          <a:p>
            <a:pPr algn="l">
              <a:lnSpc>
                <a:spcPts val="2619"/>
              </a:lnSpc>
            </a:pPr>
            <a:r>
              <a:rPr lang="en-US" sz="1870" b="1" spc="65">
                <a:solidFill>
                  <a:srgbClr val="FFFFFF"/>
                </a:solidFill>
                <a:latin typeface="Blogger Medium"/>
                <a:ea typeface="Blogger Medium"/>
                <a:cs typeface="Blogger Medium"/>
                <a:sym typeface="Blogger Medium"/>
              </a:rPr>
              <a:t>2.Movie_lokal - Menyimpan data film lokal.</a:t>
            </a:r>
          </a:p>
          <a:p>
            <a:pPr algn="l">
              <a:lnSpc>
                <a:spcPts val="2619"/>
              </a:lnSpc>
            </a:pPr>
            <a:r>
              <a:rPr lang="en-US" sz="1870" b="1" spc="65">
                <a:solidFill>
                  <a:srgbClr val="FFFFFF"/>
                </a:solidFill>
                <a:latin typeface="Blogger Medium"/>
                <a:ea typeface="Blogger Medium"/>
                <a:cs typeface="Blogger Medium"/>
                <a:sym typeface="Blogger Medium"/>
              </a:rPr>
              <a:t>3.Favorite_lokalmovie - Menyimpan daftar film favorit pengguna.</a:t>
            </a:r>
          </a:p>
          <a:p>
            <a:pPr algn="l">
              <a:lnSpc>
                <a:spcPts val="2619"/>
              </a:lnSpc>
            </a:pPr>
            <a:r>
              <a:rPr lang="en-US" sz="1870" b="1" spc="65">
                <a:solidFill>
                  <a:srgbClr val="FFFFFF"/>
                </a:solidFill>
                <a:latin typeface="Blogger Medium"/>
                <a:ea typeface="Blogger Medium"/>
                <a:cs typeface="Blogger Medium"/>
                <a:sym typeface="Blogger Medium"/>
              </a:rPr>
              <a:t>4.Movie_reviews - Menyimpan ulasan dan rating film.</a:t>
            </a:r>
          </a:p>
          <a:p>
            <a:pPr algn="l">
              <a:lnSpc>
                <a:spcPts val="2619"/>
              </a:lnSpc>
            </a:pPr>
            <a:endParaRPr lang="en-US" sz="1870" b="1" spc="65">
              <a:solidFill>
                <a:srgbClr val="FFFFFF"/>
              </a:solidFill>
              <a:latin typeface="Blogger Medium"/>
              <a:ea typeface="Blogger Medium"/>
              <a:cs typeface="Blogger Medium"/>
              <a:sym typeface="Blogger Medium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-228089" y="-216685"/>
            <a:ext cx="2391142" cy="3155062"/>
          </a:xfrm>
          <a:custGeom>
            <a:avLst/>
            <a:gdLst/>
            <a:ahLst/>
            <a:cxnLst/>
            <a:rect l="l" t="t" r="r" b="b"/>
            <a:pathLst>
              <a:path w="2391142" h="3155062">
                <a:moveTo>
                  <a:pt x="0" y="0"/>
                </a:moveTo>
                <a:lnTo>
                  <a:pt x="2391141" y="0"/>
                </a:lnTo>
                <a:lnTo>
                  <a:pt x="2391141" y="3155062"/>
                </a:lnTo>
                <a:lnTo>
                  <a:pt x="0" y="3155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-65148" t="-25162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33625" y="1843707"/>
            <a:ext cx="6419550" cy="5741659"/>
          </a:xfrm>
          <a:custGeom>
            <a:avLst/>
            <a:gdLst/>
            <a:ahLst/>
            <a:cxnLst/>
            <a:rect l="l" t="t" r="r" b="b"/>
            <a:pathLst>
              <a:path w="6419550" h="5741659">
                <a:moveTo>
                  <a:pt x="0" y="0"/>
                </a:moveTo>
                <a:lnTo>
                  <a:pt x="6419550" y="0"/>
                </a:lnTo>
                <a:lnTo>
                  <a:pt x="6419550" y="5741659"/>
                </a:lnTo>
                <a:lnTo>
                  <a:pt x="0" y="57416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4770537" y="3040216"/>
            <a:ext cx="2458636" cy="864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0"/>
              </a:lnSpc>
            </a:pPr>
            <a:r>
              <a:rPr lang="en-US" sz="2200" spc="77">
                <a:solidFill>
                  <a:srgbClr val="F2F0FF"/>
                </a:solidFill>
                <a:latin typeface="Blogger Light"/>
                <a:ea typeface="Blogger Light"/>
                <a:cs typeface="Blogger Light"/>
                <a:sym typeface="Blogger Light"/>
              </a:rPr>
              <a:t>Keterbatasan Sumber Daya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770537" y="6633380"/>
            <a:ext cx="2458636" cy="1292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0"/>
              </a:lnSpc>
            </a:pPr>
            <a:r>
              <a:rPr lang="en-US" sz="2200" spc="77">
                <a:solidFill>
                  <a:srgbClr val="F2F0FF"/>
                </a:solidFill>
                <a:latin typeface="Blogger Light"/>
                <a:ea typeface="Blogger Light"/>
                <a:cs typeface="Blogger Light"/>
                <a:sym typeface="Blogger Light"/>
              </a:rPr>
              <a:t>Tantangan Perancangan Mekanik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-712646" y="758212"/>
            <a:ext cx="7003132" cy="452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5"/>
              </a:lnSpc>
            </a:pPr>
            <a:r>
              <a:rPr lang="en-US" sz="2453" b="1" spc="85">
                <a:solidFill>
                  <a:srgbClr val="000000"/>
                </a:solidFill>
                <a:latin typeface="Blogger Medium"/>
                <a:ea typeface="Blogger Medium"/>
                <a:cs typeface="Blogger Medium"/>
                <a:sym typeface="Blogger Medium"/>
              </a:rPr>
              <a:t>Perancangan Database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88280" y="9258300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29640" y="510540"/>
            <a:ext cx="15544800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14. GET /trending-movies → </a:t>
            </a:r>
            <a:r>
              <a:rPr lang="en-US" sz="24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Melihat film trending (API)</a:t>
            </a:r>
          </a:p>
        </p:txBody>
      </p:sp>
      <p:sp>
        <p:nvSpPr>
          <p:cNvPr id="4" name="Freeform 4"/>
          <p:cNvSpPr/>
          <p:nvPr/>
        </p:nvSpPr>
        <p:spPr>
          <a:xfrm>
            <a:off x="15499080" y="302898"/>
            <a:ext cx="2164080" cy="2263090"/>
          </a:xfrm>
          <a:custGeom>
            <a:avLst/>
            <a:gdLst/>
            <a:ahLst/>
            <a:cxnLst/>
            <a:rect l="l" t="t" r="r" b="b"/>
            <a:pathLst>
              <a:path w="2164080" h="2263090">
                <a:moveTo>
                  <a:pt x="0" y="0"/>
                </a:moveTo>
                <a:lnTo>
                  <a:pt x="2164080" y="0"/>
                </a:lnTo>
                <a:lnTo>
                  <a:pt x="2164080" y="2263091"/>
                </a:lnTo>
                <a:lnTo>
                  <a:pt x="0" y="2263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47107" y="1219769"/>
            <a:ext cx="14251973" cy="8015253"/>
          </a:xfrm>
          <a:custGeom>
            <a:avLst/>
            <a:gdLst/>
            <a:ahLst/>
            <a:cxnLst/>
            <a:rect l="l" t="t" r="r" b="b"/>
            <a:pathLst>
              <a:path w="14251973" h="8015253">
                <a:moveTo>
                  <a:pt x="0" y="0"/>
                </a:moveTo>
                <a:lnTo>
                  <a:pt x="14251973" y="0"/>
                </a:lnTo>
                <a:lnTo>
                  <a:pt x="14251973" y="8015253"/>
                </a:lnTo>
                <a:lnTo>
                  <a:pt x="0" y="80152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99080" y="302898"/>
            <a:ext cx="2164080" cy="2263090"/>
          </a:xfrm>
          <a:custGeom>
            <a:avLst/>
            <a:gdLst/>
            <a:ahLst/>
            <a:cxnLst/>
            <a:rect l="l" t="t" r="r" b="b"/>
            <a:pathLst>
              <a:path w="2164080" h="2263090">
                <a:moveTo>
                  <a:pt x="0" y="0"/>
                </a:moveTo>
                <a:lnTo>
                  <a:pt x="2164080" y="0"/>
                </a:lnTo>
                <a:lnTo>
                  <a:pt x="2164080" y="2263091"/>
                </a:lnTo>
                <a:lnTo>
                  <a:pt x="0" y="2263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88280" y="9258300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36320" y="634364"/>
            <a:ext cx="15544800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15. GET /genres → </a:t>
            </a:r>
            <a:r>
              <a:rPr lang="en-US" sz="24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Melihat daftar genre</a:t>
            </a:r>
          </a:p>
        </p:txBody>
      </p:sp>
      <p:sp>
        <p:nvSpPr>
          <p:cNvPr id="5" name="Freeform 5"/>
          <p:cNvSpPr/>
          <p:nvPr/>
        </p:nvSpPr>
        <p:spPr>
          <a:xfrm>
            <a:off x="1325614" y="1306334"/>
            <a:ext cx="14139442" cy="7951966"/>
          </a:xfrm>
          <a:custGeom>
            <a:avLst/>
            <a:gdLst/>
            <a:ahLst/>
            <a:cxnLst/>
            <a:rect l="l" t="t" r="r" b="b"/>
            <a:pathLst>
              <a:path w="14139442" h="7951966">
                <a:moveTo>
                  <a:pt x="0" y="0"/>
                </a:moveTo>
                <a:lnTo>
                  <a:pt x="14139442" y="0"/>
                </a:lnTo>
                <a:lnTo>
                  <a:pt x="14139442" y="7951966"/>
                </a:lnTo>
                <a:lnTo>
                  <a:pt x="0" y="79519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99080" y="302898"/>
            <a:ext cx="2164080" cy="2263090"/>
          </a:xfrm>
          <a:custGeom>
            <a:avLst/>
            <a:gdLst/>
            <a:ahLst/>
            <a:cxnLst/>
            <a:rect l="l" t="t" r="r" b="b"/>
            <a:pathLst>
              <a:path w="2164080" h="2263090">
                <a:moveTo>
                  <a:pt x="0" y="0"/>
                </a:moveTo>
                <a:lnTo>
                  <a:pt x="2164080" y="0"/>
                </a:lnTo>
                <a:lnTo>
                  <a:pt x="2164080" y="2263091"/>
                </a:lnTo>
                <a:lnTo>
                  <a:pt x="0" y="2263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88280" y="9258300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21127" y="510540"/>
            <a:ext cx="15544800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16. POST /addlocalfavorites → </a:t>
            </a:r>
            <a:r>
              <a:rPr lang="en-US" sz="24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Menambahkan film lokal ke favorit</a:t>
            </a:r>
          </a:p>
        </p:txBody>
      </p:sp>
      <p:sp>
        <p:nvSpPr>
          <p:cNvPr id="5" name="Freeform 5"/>
          <p:cNvSpPr/>
          <p:nvPr/>
        </p:nvSpPr>
        <p:spPr>
          <a:xfrm>
            <a:off x="1257427" y="1261779"/>
            <a:ext cx="14218665" cy="7996521"/>
          </a:xfrm>
          <a:custGeom>
            <a:avLst/>
            <a:gdLst/>
            <a:ahLst/>
            <a:cxnLst/>
            <a:rect l="l" t="t" r="r" b="b"/>
            <a:pathLst>
              <a:path w="14218665" h="7996521">
                <a:moveTo>
                  <a:pt x="0" y="0"/>
                </a:moveTo>
                <a:lnTo>
                  <a:pt x="14218666" y="0"/>
                </a:lnTo>
                <a:lnTo>
                  <a:pt x="14218666" y="7996521"/>
                </a:lnTo>
                <a:lnTo>
                  <a:pt x="0" y="79965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99080" y="302898"/>
            <a:ext cx="2164080" cy="2263090"/>
          </a:xfrm>
          <a:custGeom>
            <a:avLst/>
            <a:gdLst/>
            <a:ahLst/>
            <a:cxnLst/>
            <a:rect l="l" t="t" r="r" b="b"/>
            <a:pathLst>
              <a:path w="2164080" h="2263090">
                <a:moveTo>
                  <a:pt x="0" y="0"/>
                </a:moveTo>
                <a:lnTo>
                  <a:pt x="2164080" y="0"/>
                </a:lnTo>
                <a:lnTo>
                  <a:pt x="2164080" y="2263091"/>
                </a:lnTo>
                <a:lnTo>
                  <a:pt x="0" y="2263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88280" y="9258300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45026" y="510540"/>
            <a:ext cx="15544800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17. GET /favorites-movies → </a:t>
            </a:r>
            <a:r>
              <a:rPr lang="en-US" sz="24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Melihat daftar favorit</a:t>
            </a:r>
          </a:p>
        </p:txBody>
      </p:sp>
      <p:sp>
        <p:nvSpPr>
          <p:cNvPr id="5" name="Freeform 5"/>
          <p:cNvSpPr/>
          <p:nvPr/>
        </p:nvSpPr>
        <p:spPr>
          <a:xfrm>
            <a:off x="1146059" y="1136513"/>
            <a:ext cx="14441402" cy="8121787"/>
          </a:xfrm>
          <a:custGeom>
            <a:avLst/>
            <a:gdLst/>
            <a:ahLst/>
            <a:cxnLst/>
            <a:rect l="l" t="t" r="r" b="b"/>
            <a:pathLst>
              <a:path w="14441402" h="8121787">
                <a:moveTo>
                  <a:pt x="0" y="0"/>
                </a:moveTo>
                <a:lnTo>
                  <a:pt x="14441402" y="0"/>
                </a:lnTo>
                <a:lnTo>
                  <a:pt x="14441402" y="8121787"/>
                </a:lnTo>
                <a:lnTo>
                  <a:pt x="0" y="81217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99080" y="302898"/>
            <a:ext cx="2164080" cy="2263090"/>
          </a:xfrm>
          <a:custGeom>
            <a:avLst/>
            <a:gdLst/>
            <a:ahLst/>
            <a:cxnLst/>
            <a:rect l="l" t="t" r="r" b="b"/>
            <a:pathLst>
              <a:path w="2164080" h="2263090">
                <a:moveTo>
                  <a:pt x="0" y="0"/>
                </a:moveTo>
                <a:lnTo>
                  <a:pt x="2164080" y="0"/>
                </a:lnTo>
                <a:lnTo>
                  <a:pt x="2164080" y="2263091"/>
                </a:lnTo>
                <a:lnTo>
                  <a:pt x="0" y="2263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88280" y="9258300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24840" y="549943"/>
            <a:ext cx="15544800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18. DELETE /favorites/:movieid → </a:t>
            </a:r>
            <a:r>
              <a:rPr lang="en-US" sz="24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Menghapus film lokal dari favorit</a:t>
            </a:r>
          </a:p>
        </p:txBody>
      </p:sp>
      <p:sp>
        <p:nvSpPr>
          <p:cNvPr id="5" name="Freeform 5"/>
          <p:cNvSpPr/>
          <p:nvPr/>
        </p:nvSpPr>
        <p:spPr>
          <a:xfrm>
            <a:off x="1032935" y="1190404"/>
            <a:ext cx="14466145" cy="8135702"/>
          </a:xfrm>
          <a:custGeom>
            <a:avLst/>
            <a:gdLst/>
            <a:ahLst/>
            <a:cxnLst/>
            <a:rect l="l" t="t" r="r" b="b"/>
            <a:pathLst>
              <a:path w="14466145" h="8135702">
                <a:moveTo>
                  <a:pt x="0" y="0"/>
                </a:moveTo>
                <a:lnTo>
                  <a:pt x="14466145" y="0"/>
                </a:lnTo>
                <a:lnTo>
                  <a:pt x="14466145" y="8135703"/>
                </a:lnTo>
                <a:lnTo>
                  <a:pt x="0" y="8135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99080" y="302898"/>
            <a:ext cx="2164080" cy="2263090"/>
          </a:xfrm>
          <a:custGeom>
            <a:avLst/>
            <a:gdLst/>
            <a:ahLst/>
            <a:cxnLst/>
            <a:rect l="l" t="t" r="r" b="b"/>
            <a:pathLst>
              <a:path w="2164080" h="2263090">
                <a:moveTo>
                  <a:pt x="0" y="0"/>
                </a:moveTo>
                <a:lnTo>
                  <a:pt x="2164080" y="0"/>
                </a:lnTo>
                <a:lnTo>
                  <a:pt x="2164080" y="2263091"/>
                </a:lnTo>
                <a:lnTo>
                  <a:pt x="0" y="2263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88280" y="9258300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24840" y="510540"/>
            <a:ext cx="15544800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19. POST /reviews</a:t>
            </a:r>
            <a:r>
              <a:rPr lang="en-US" sz="24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→ Menambahkan ulasan dan rating</a:t>
            </a:r>
          </a:p>
        </p:txBody>
      </p:sp>
      <p:sp>
        <p:nvSpPr>
          <p:cNvPr id="5" name="Freeform 5"/>
          <p:cNvSpPr/>
          <p:nvPr/>
        </p:nvSpPr>
        <p:spPr>
          <a:xfrm>
            <a:off x="1159838" y="1193968"/>
            <a:ext cx="14339242" cy="8064332"/>
          </a:xfrm>
          <a:custGeom>
            <a:avLst/>
            <a:gdLst/>
            <a:ahLst/>
            <a:cxnLst/>
            <a:rect l="l" t="t" r="r" b="b"/>
            <a:pathLst>
              <a:path w="14339242" h="8064332">
                <a:moveTo>
                  <a:pt x="0" y="0"/>
                </a:moveTo>
                <a:lnTo>
                  <a:pt x="14339242" y="0"/>
                </a:lnTo>
                <a:lnTo>
                  <a:pt x="14339242" y="8064332"/>
                </a:lnTo>
                <a:lnTo>
                  <a:pt x="0" y="80643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1808731" y="-1000259"/>
            <a:ext cx="7607779" cy="7417585"/>
          </a:xfrm>
          <a:custGeom>
            <a:avLst/>
            <a:gdLst/>
            <a:ahLst/>
            <a:cxnLst/>
            <a:rect l="l" t="t" r="r" b="b"/>
            <a:pathLst>
              <a:path w="7607779" h="7417585">
                <a:moveTo>
                  <a:pt x="0" y="0"/>
                </a:moveTo>
                <a:lnTo>
                  <a:pt x="7607780" y="0"/>
                </a:lnTo>
                <a:lnTo>
                  <a:pt x="7607780" y="7417585"/>
                </a:lnTo>
                <a:lnTo>
                  <a:pt x="0" y="7417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88280" y="9258300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51407" y="510540"/>
            <a:ext cx="15544800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20. GET /reviews</a:t>
            </a:r>
            <a:r>
              <a:rPr lang="en-US" sz="24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→ Melihat ulasan suatu film</a:t>
            </a:r>
          </a:p>
        </p:txBody>
      </p:sp>
      <p:sp>
        <p:nvSpPr>
          <p:cNvPr id="5" name="Freeform 5"/>
          <p:cNvSpPr/>
          <p:nvPr/>
        </p:nvSpPr>
        <p:spPr>
          <a:xfrm>
            <a:off x="-1405099" y="5549508"/>
            <a:ext cx="7607779" cy="7417585"/>
          </a:xfrm>
          <a:custGeom>
            <a:avLst/>
            <a:gdLst/>
            <a:ahLst/>
            <a:cxnLst/>
            <a:rect l="l" t="t" r="r" b="b"/>
            <a:pathLst>
              <a:path w="7607779" h="7417585">
                <a:moveTo>
                  <a:pt x="0" y="0"/>
                </a:moveTo>
                <a:lnTo>
                  <a:pt x="7607779" y="0"/>
                </a:lnTo>
                <a:lnTo>
                  <a:pt x="7607779" y="7417584"/>
                </a:lnTo>
                <a:lnTo>
                  <a:pt x="0" y="7417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33114" y="372545"/>
            <a:ext cx="1926186" cy="2493445"/>
          </a:xfrm>
          <a:custGeom>
            <a:avLst/>
            <a:gdLst/>
            <a:ahLst/>
            <a:cxnLst/>
            <a:rect l="l" t="t" r="r" b="b"/>
            <a:pathLst>
              <a:path w="1926186" h="2493445">
                <a:moveTo>
                  <a:pt x="0" y="0"/>
                </a:moveTo>
                <a:lnTo>
                  <a:pt x="1926186" y="0"/>
                </a:lnTo>
                <a:lnTo>
                  <a:pt x="1926186" y="2493445"/>
                </a:lnTo>
                <a:lnTo>
                  <a:pt x="0" y="24934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1173487"/>
            <a:ext cx="14775180" cy="8309502"/>
          </a:xfrm>
          <a:custGeom>
            <a:avLst/>
            <a:gdLst/>
            <a:ahLst/>
            <a:cxnLst/>
            <a:rect l="l" t="t" r="r" b="b"/>
            <a:pathLst>
              <a:path w="14775180" h="8309502">
                <a:moveTo>
                  <a:pt x="0" y="0"/>
                </a:moveTo>
                <a:lnTo>
                  <a:pt x="14775180" y="0"/>
                </a:lnTo>
                <a:lnTo>
                  <a:pt x="14775180" y="8309502"/>
                </a:lnTo>
                <a:lnTo>
                  <a:pt x="0" y="83095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62500" y="8970846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-252344"/>
            <a:ext cx="4569470" cy="2594507"/>
          </a:xfrm>
          <a:custGeom>
            <a:avLst/>
            <a:gdLst/>
            <a:ahLst/>
            <a:cxnLst/>
            <a:rect l="l" t="t" r="r" b="b"/>
            <a:pathLst>
              <a:path w="4569470" h="2594507">
                <a:moveTo>
                  <a:pt x="0" y="0"/>
                </a:moveTo>
                <a:lnTo>
                  <a:pt x="4569470" y="0"/>
                </a:lnTo>
                <a:lnTo>
                  <a:pt x="4569470" y="2594507"/>
                </a:lnTo>
                <a:lnTo>
                  <a:pt x="0" y="25945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 t="-97139" r="-11933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54480" y="2615531"/>
            <a:ext cx="15179040" cy="4845446"/>
            <a:chOff x="0" y="0"/>
            <a:chExt cx="3403664" cy="10865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03664" cy="1086516"/>
            </a:xfrm>
            <a:custGeom>
              <a:avLst/>
              <a:gdLst/>
              <a:ahLst/>
              <a:cxnLst/>
              <a:rect l="l" t="t" r="r" b="b"/>
              <a:pathLst>
                <a:path w="3403664" h="1086516">
                  <a:moveTo>
                    <a:pt x="35703" y="0"/>
                  </a:moveTo>
                  <a:lnTo>
                    <a:pt x="3367961" y="0"/>
                  </a:lnTo>
                  <a:cubicBezTo>
                    <a:pt x="3377431" y="0"/>
                    <a:pt x="3386512" y="3762"/>
                    <a:pt x="3393207" y="10457"/>
                  </a:cubicBezTo>
                  <a:cubicBezTo>
                    <a:pt x="3399903" y="17153"/>
                    <a:pt x="3403664" y="26234"/>
                    <a:pt x="3403664" y="35703"/>
                  </a:cubicBezTo>
                  <a:lnTo>
                    <a:pt x="3403664" y="1050813"/>
                  </a:lnTo>
                  <a:cubicBezTo>
                    <a:pt x="3403664" y="1060282"/>
                    <a:pt x="3399903" y="1069364"/>
                    <a:pt x="3393207" y="1076059"/>
                  </a:cubicBezTo>
                  <a:cubicBezTo>
                    <a:pt x="3386512" y="1082755"/>
                    <a:pt x="3377431" y="1086516"/>
                    <a:pt x="3367961" y="1086516"/>
                  </a:cubicBezTo>
                  <a:lnTo>
                    <a:pt x="35703" y="1086516"/>
                  </a:lnTo>
                  <a:cubicBezTo>
                    <a:pt x="15985" y="1086516"/>
                    <a:pt x="0" y="1070532"/>
                    <a:pt x="0" y="1050813"/>
                  </a:cubicBezTo>
                  <a:lnTo>
                    <a:pt x="0" y="35703"/>
                  </a:lnTo>
                  <a:cubicBezTo>
                    <a:pt x="0" y="15985"/>
                    <a:pt x="15985" y="0"/>
                    <a:pt x="357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0FF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403664" cy="11436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119223" y="1279887"/>
            <a:ext cx="4239137" cy="4433085"/>
          </a:xfrm>
          <a:custGeom>
            <a:avLst/>
            <a:gdLst/>
            <a:ahLst/>
            <a:cxnLst/>
            <a:rect l="l" t="t" r="r" b="b"/>
            <a:pathLst>
              <a:path w="4239137" h="4433085">
                <a:moveTo>
                  <a:pt x="0" y="0"/>
                </a:moveTo>
                <a:lnTo>
                  <a:pt x="4239137" y="0"/>
                </a:lnTo>
                <a:lnTo>
                  <a:pt x="4239137" y="4433085"/>
                </a:lnTo>
                <a:lnTo>
                  <a:pt x="0" y="44330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314646" y="7460977"/>
            <a:ext cx="4593385" cy="3160346"/>
          </a:xfrm>
          <a:custGeom>
            <a:avLst/>
            <a:gdLst/>
            <a:ahLst/>
            <a:cxnLst/>
            <a:rect l="l" t="t" r="r" b="b"/>
            <a:pathLst>
              <a:path w="4593385" h="3160346">
                <a:moveTo>
                  <a:pt x="0" y="0"/>
                </a:moveTo>
                <a:lnTo>
                  <a:pt x="4593386" y="0"/>
                </a:lnTo>
                <a:lnTo>
                  <a:pt x="4593386" y="3160346"/>
                </a:lnTo>
                <a:lnTo>
                  <a:pt x="0" y="3160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 t="-97139" r="-35635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554480" y="2141397"/>
            <a:ext cx="6240273" cy="948266"/>
            <a:chOff x="0" y="0"/>
            <a:chExt cx="1399284" cy="2126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9284" cy="212634"/>
            </a:xfrm>
            <a:custGeom>
              <a:avLst/>
              <a:gdLst/>
              <a:ahLst/>
              <a:cxnLst/>
              <a:rect l="l" t="t" r="r" b="b"/>
              <a:pathLst>
                <a:path w="1399284" h="212634">
                  <a:moveTo>
                    <a:pt x="106317" y="0"/>
                  </a:moveTo>
                  <a:lnTo>
                    <a:pt x="1292967" y="0"/>
                  </a:lnTo>
                  <a:cubicBezTo>
                    <a:pt x="1351685" y="0"/>
                    <a:pt x="1399284" y="47600"/>
                    <a:pt x="1399284" y="106317"/>
                  </a:cubicBezTo>
                  <a:lnTo>
                    <a:pt x="1399284" y="106317"/>
                  </a:lnTo>
                  <a:cubicBezTo>
                    <a:pt x="1399284" y="134514"/>
                    <a:pt x="1388083" y="161556"/>
                    <a:pt x="1368145" y="181495"/>
                  </a:cubicBezTo>
                  <a:cubicBezTo>
                    <a:pt x="1348207" y="201433"/>
                    <a:pt x="1321165" y="212634"/>
                    <a:pt x="1292967" y="212634"/>
                  </a:cubicBezTo>
                  <a:lnTo>
                    <a:pt x="106317" y="212634"/>
                  </a:lnTo>
                  <a:cubicBezTo>
                    <a:pt x="78120" y="212634"/>
                    <a:pt x="51078" y="201433"/>
                    <a:pt x="31140" y="181495"/>
                  </a:cubicBezTo>
                  <a:cubicBezTo>
                    <a:pt x="11201" y="161556"/>
                    <a:pt x="0" y="134514"/>
                    <a:pt x="0" y="106317"/>
                  </a:cubicBezTo>
                  <a:lnTo>
                    <a:pt x="0" y="106317"/>
                  </a:lnTo>
                  <a:cubicBezTo>
                    <a:pt x="0" y="78120"/>
                    <a:pt x="11201" y="51078"/>
                    <a:pt x="31140" y="31140"/>
                  </a:cubicBezTo>
                  <a:cubicBezTo>
                    <a:pt x="51078" y="11201"/>
                    <a:pt x="78120" y="0"/>
                    <a:pt x="106317" y="0"/>
                  </a:cubicBezTo>
                  <a:close/>
                </a:path>
              </a:pathLst>
            </a:custGeom>
            <a:solidFill>
              <a:srgbClr val="E8D147"/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99284" cy="269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045596" y="2227863"/>
            <a:ext cx="5258041" cy="661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039"/>
              </a:lnSpc>
              <a:spcBef>
                <a:spcPct val="0"/>
              </a:spcBef>
            </a:pPr>
            <a:r>
              <a:rPr lang="en-US" sz="3599" b="1" spc="125">
                <a:solidFill>
                  <a:srgbClr val="14131E"/>
                </a:solidFill>
                <a:latin typeface="Blogger Medium"/>
                <a:ea typeface="Blogger Medium"/>
                <a:cs typeface="Blogger Medium"/>
                <a:sym typeface="Blogger Medium"/>
              </a:rPr>
              <a:t>Kesimpulan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82047" y="3167742"/>
            <a:ext cx="10421480" cy="4293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10"/>
              </a:lnSpc>
            </a:pPr>
            <a:r>
              <a:rPr lang="en-US" sz="2200" spc="77">
                <a:solidFill>
                  <a:srgbClr val="F2F0FF"/>
                </a:solidFill>
                <a:latin typeface="Blogger Light"/>
                <a:ea typeface="Blogger Light"/>
                <a:cs typeface="Blogger Light"/>
                <a:sym typeface="Blogger Light"/>
              </a:rPr>
              <a:t>Kesimpulan</a:t>
            </a:r>
          </a:p>
          <a:p>
            <a:pPr algn="just">
              <a:lnSpc>
                <a:spcPts val="3410"/>
              </a:lnSpc>
            </a:pPr>
            <a:r>
              <a:rPr lang="en-US" sz="2200" spc="77">
                <a:solidFill>
                  <a:srgbClr val="F2F0FF"/>
                </a:solidFill>
                <a:latin typeface="Blogger Light"/>
                <a:ea typeface="Blogger Light"/>
                <a:cs typeface="Blogger Light"/>
                <a:sym typeface="Blogger Light"/>
              </a:rPr>
              <a:t>REST API ini telah dikembangkan sesuai spesifikasi dengan fitur-fitur utama: </a:t>
            </a:r>
          </a:p>
          <a:p>
            <a:pPr algn="just">
              <a:lnSpc>
                <a:spcPts val="3410"/>
              </a:lnSpc>
            </a:pPr>
            <a:r>
              <a:rPr lang="en-US" sz="2200" spc="77">
                <a:solidFill>
                  <a:srgbClr val="F2F0FF"/>
                </a:solidFill>
                <a:latin typeface="Blogger Light"/>
                <a:ea typeface="Blogger Light"/>
                <a:cs typeface="Blogger Light"/>
                <a:sym typeface="Blogger Light"/>
              </a:rPr>
              <a:t>✅ Autentikasi dan manajemen user. </a:t>
            </a:r>
          </a:p>
          <a:p>
            <a:pPr algn="just">
              <a:lnSpc>
                <a:spcPts val="3410"/>
              </a:lnSpc>
            </a:pPr>
            <a:r>
              <a:rPr lang="en-US" sz="2200" spc="77">
                <a:solidFill>
                  <a:srgbClr val="F2F0FF"/>
                </a:solidFill>
                <a:latin typeface="Blogger Light"/>
                <a:ea typeface="Blogger Light"/>
                <a:cs typeface="Blogger Light"/>
                <a:sym typeface="Blogger Light"/>
              </a:rPr>
              <a:t>✅ Pengelolaan film dari database lokal dan API eksternal. </a:t>
            </a:r>
          </a:p>
          <a:p>
            <a:pPr algn="just">
              <a:lnSpc>
                <a:spcPts val="3410"/>
              </a:lnSpc>
            </a:pPr>
            <a:r>
              <a:rPr lang="en-US" sz="2200" spc="77">
                <a:solidFill>
                  <a:srgbClr val="F2F0FF"/>
                </a:solidFill>
                <a:latin typeface="Blogger Light"/>
                <a:ea typeface="Blogger Light"/>
                <a:cs typeface="Blogger Light"/>
                <a:sym typeface="Blogger Light"/>
              </a:rPr>
              <a:t>✅ Fitur favorit, ulasan, dan rating. </a:t>
            </a:r>
          </a:p>
          <a:p>
            <a:pPr algn="just">
              <a:lnSpc>
                <a:spcPts val="3410"/>
              </a:lnSpc>
            </a:pPr>
            <a:r>
              <a:rPr lang="en-US" sz="2200" spc="77">
                <a:solidFill>
                  <a:srgbClr val="F2F0FF"/>
                </a:solidFill>
                <a:latin typeface="Blogger Light"/>
                <a:ea typeface="Blogger Light"/>
                <a:cs typeface="Blogger Light"/>
                <a:sym typeface="Blogger Light"/>
              </a:rPr>
              <a:t>✅ Keamanan dengan JWT. </a:t>
            </a:r>
          </a:p>
          <a:p>
            <a:pPr algn="just">
              <a:lnSpc>
                <a:spcPts val="3410"/>
              </a:lnSpc>
            </a:pPr>
            <a:r>
              <a:rPr lang="en-US" sz="2200" spc="77">
                <a:solidFill>
                  <a:srgbClr val="F2F0FF"/>
                </a:solidFill>
                <a:latin typeface="Blogger Light"/>
                <a:ea typeface="Blogger Light"/>
                <a:cs typeface="Blogger Light"/>
                <a:sym typeface="Blogger Light"/>
              </a:rPr>
              <a:t>✅ Pengujian menggunakan Postman.</a:t>
            </a:r>
          </a:p>
          <a:p>
            <a:pPr algn="just">
              <a:lnSpc>
                <a:spcPts val="3410"/>
              </a:lnSpc>
            </a:pPr>
            <a:r>
              <a:rPr lang="en-US" sz="2200" spc="77">
                <a:solidFill>
                  <a:srgbClr val="F2F0FF"/>
                </a:solidFill>
                <a:latin typeface="Blogger Light"/>
                <a:ea typeface="Blogger Light"/>
                <a:cs typeface="Blogger Light"/>
                <a:sym typeface="Blogger Light"/>
              </a:rPr>
              <a:t>Laporan ini diharapkan memberikan gambaran lengkap tentang sistem yang telah dikembangkan.</a:t>
            </a:r>
          </a:p>
          <a:p>
            <a:pPr algn="just">
              <a:lnSpc>
                <a:spcPts val="3410"/>
              </a:lnSpc>
            </a:pPr>
            <a:endParaRPr lang="en-US" sz="2200" spc="77">
              <a:solidFill>
                <a:srgbClr val="F2F0FF"/>
              </a:solidFill>
              <a:latin typeface="Blogger Light"/>
              <a:ea typeface="Blogger Light"/>
              <a:cs typeface="Blogger Light"/>
              <a:sym typeface="Blogger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00649" y="2308988"/>
            <a:ext cx="5632871" cy="6413391"/>
            <a:chOff x="0" y="0"/>
            <a:chExt cx="944816" cy="10757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4816" cy="1075735"/>
            </a:xfrm>
            <a:custGeom>
              <a:avLst/>
              <a:gdLst/>
              <a:ahLst/>
              <a:cxnLst/>
              <a:rect l="l" t="t" r="r" b="b"/>
              <a:pathLst>
                <a:path w="944816" h="1075735">
                  <a:moveTo>
                    <a:pt x="79716" y="0"/>
                  </a:moveTo>
                  <a:lnTo>
                    <a:pt x="865100" y="0"/>
                  </a:lnTo>
                  <a:cubicBezTo>
                    <a:pt x="886242" y="0"/>
                    <a:pt x="906518" y="8399"/>
                    <a:pt x="921468" y="23348"/>
                  </a:cubicBezTo>
                  <a:cubicBezTo>
                    <a:pt x="936417" y="38298"/>
                    <a:pt x="944816" y="58574"/>
                    <a:pt x="944816" y="79716"/>
                  </a:cubicBezTo>
                  <a:lnTo>
                    <a:pt x="944816" y="996018"/>
                  </a:lnTo>
                  <a:cubicBezTo>
                    <a:pt x="944816" y="1040045"/>
                    <a:pt x="909126" y="1075735"/>
                    <a:pt x="865100" y="1075735"/>
                  </a:cubicBezTo>
                  <a:lnTo>
                    <a:pt x="79716" y="1075735"/>
                  </a:lnTo>
                  <a:cubicBezTo>
                    <a:pt x="35690" y="1075735"/>
                    <a:pt x="0" y="1040045"/>
                    <a:pt x="0" y="996018"/>
                  </a:cubicBezTo>
                  <a:lnTo>
                    <a:pt x="0" y="79716"/>
                  </a:lnTo>
                  <a:cubicBezTo>
                    <a:pt x="0" y="35690"/>
                    <a:pt x="35690" y="0"/>
                    <a:pt x="79716" y="0"/>
                  </a:cubicBezTo>
                  <a:close/>
                </a:path>
              </a:pathLst>
            </a:custGeom>
            <a:blipFill>
              <a:blip r:embed="rId2"/>
              <a:stretch>
                <a:fillRect l="-35285" r="-35285"/>
              </a:stretch>
            </a:blipFill>
            <a:ln w="19050" cap="rnd">
              <a:solidFill>
                <a:srgbClr val="F2F0FF"/>
              </a:solidFill>
              <a:prstDash val="solid"/>
              <a:round/>
            </a:ln>
          </p:spPr>
        </p:sp>
      </p:grpSp>
      <p:sp>
        <p:nvSpPr>
          <p:cNvPr id="4" name="Freeform 4"/>
          <p:cNvSpPr/>
          <p:nvPr/>
        </p:nvSpPr>
        <p:spPr>
          <a:xfrm>
            <a:off x="9792186" y="3022239"/>
            <a:ext cx="1926186" cy="2493445"/>
          </a:xfrm>
          <a:custGeom>
            <a:avLst/>
            <a:gdLst/>
            <a:ahLst/>
            <a:cxnLst/>
            <a:rect l="l" t="t" r="r" b="b"/>
            <a:pathLst>
              <a:path w="1926186" h="2493445">
                <a:moveTo>
                  <a:pt x="0" y="0"/>
                </a:moveTo>
                <a:lnTo>
                  <a:pt x="1926186" y="0"/>
                </a:lnTo>
                <a:lnTo>
                  <a:pt x="1926186" y="2493445"/>
                </a:lnTo>
                <a:lnTo>
                  <a:pt x="0" y="2493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28089" y="-216685"/>
            <a:ext cx="4044889" cy="5337147"/>
          </a:xfrm>
          <a:custGeom>
            <a:avLst/>
            <a:gdLst/>
            <a:ahLst/>
            <a:cxnLst/>
            <a:rect l="l" t="t" r="r" b="b"/>
            <a:pathLst>
              <a:path w="4044889" h="5337147">
                <a:moveTo>
                  <a:pt x="0" y="0"/>
                </a:moveTo>
                <a:lnTo>
                  <a:pt x="4044888" y="0"/>
                </a:lnTo>
                <a:lnTo>
                  <a:pt x="4044888" y="5337147"/>
                </a:lnTo>
                <a:lnTo>
                  <a:pt x="0" y="53371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</a:blip>
            <a:stretch>
              <a:fillRect l="-65148" t="-2516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343400" y="3807332"/>
            <a:ext cx="4953000" cy="1708352"/>
          </a:xfrm>
          <a:custGeom>
            <a:avLst/>
            <a:gdLst/>
            <a:ahLst/>
            <a:cxnLst/>
            <a:rect l="l" t="t" r="r" b="b"/>
            <a:pathLst>
              <a:path w="4953000" h="1708352">
                <a:moveTo>
                  <a:pt x="0" y="0"/>
                </a:moveTo>
                <a:lnTo>
                  <a:pt x="4953000" y="0"/>
                </a:lnTo>
                <a:lnTo>
                  <a:pt x="4953000" y="1708352"/>
                </a:lnTo>
                <a:lnTo>
                  <a:pt x="0" y="1708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59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54480" y="3807332"/>
            <a:ext cx="2922537" cy="1708352"/>
          </a:xfrm>
          <a:custGeom>
            <a:avLst/>
            <a:gdLst/>
            <a:ahLst/>
            <a:cxnLst/>
            <a:rect l="l" t="t" r="r" b="b"/>
            <a:pathLst>
              <a:path w="2922537" h="1708352">
                <a:moveTo>
                  <a:pt x="0" y="0"/>
                </a:moveTo>
                <a:lnTo>
                  <a:pt x="2922537" y="0"/>
                </a:lnTo>
                <a:lnTo>
                  <a:pt x="2922537" y="1708352"/>
                </a:lnTo>
                <a:lnTo>
                  <a:pt x="0" y="1708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97592"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9921240" y="6914966"/>
            <a:ext cx="8521411" cy="3814002"/>
          </a:xfrm>
          <a:custGeom>
            <a:avLst/>
            <a:gdLst/>
            <a:ahLst/>
            <a:cxnLst/>
            <a:rect l="l" t="t" r="r" b="b"/>
            <a:pathLst>
              <a:path w="8521411" h="3814002">
                <a:moveTo>
                  <a:pt x="0" y="0"/>
                </a:moveTo>
                <a:lnTo>
                  <a:pt x="8521411" y="0"/>
                </a:lnTo>
                <a:lnTo>
                  <a:pt x="8521411" y="3814002"/>
                </a:lnTo>
                <a:lnTo>
                  <a:pt x="0" y="3814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</a:blip>
            <a:stretch>
              <a:fillRect t="-12342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405099" y="5549508"/>
            <a:ext cx="7607779" cy="7417585"/>
          </a:xfrm>
          <a:custGeom>
            <a:avLst/>
            <a:gdLst/>
            <a:ahLst/>
            <a:cxnLst/>
            <a:rect l="l" t="t" r="r" b="b"/>
            <a:pathLst>
              <a:path w="7607779" h="7417585">
                <a:moveTo>
                  <a:pt x="0" y="0"/>
                </a:moveTo>
                <a:lnTo>
                  <a:pt x="7607779" y="0"/>
                </a:lnTo>
                <a:lnTo>
                  <a:pt x="7607779" y="7417584"/>
                </a:lnTo>
                <a:lnTo>
                  <a:pt x="0" y="74175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979832" y="4199712"/>
            <a:ext cx="4891216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14131E"/>
                </a:solidFill>
                <a:latin typeface="Blogger Medium"/>
                <a:ea typeface="Blogger Medium"/>
                <a:cs typeface="Blogger Medium"/>
                <a:sym typeface="Blogger Medium"/>
              </a:rPr>
              <a:t>Terima Kasih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88280" y="9258300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95785" y="-17367"/>
            <a:ext cx="4569470" cy="2594507"/>
          </a:xfrm>
          <a:custGeom>
            <a:avLst/>
            <a:gdLst/>
            <a:ahLst/>
            <a:cxnLst/>
            <a:rect l="l" t="t" r="r" b="b"/>
            <a:pathLst>
              <a:path w="4569470" h="2594507">
                <a:moveTo>
                  <a:pt x="0" y="0"/>
                </a:moveTo>
                <a:lnTo>
                  <a:pt x="4569470" y="0"/>
                </a:lnTo>
                <a:lnTo>
                  <a:pt x="4569470" y="2594507"/>
                </a:lnTo>
                <a:lnTo>
                  <a:pt x="0" y="25945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 t="-97139" r="-11933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29640" y="1618693"/>
            <a:ext cx="15803880" cy="7639607"/>
            <a:chOff x="0" y="0"/>
            <a:chExt cx="3543775" cy="171306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43775" cy="1713063"/>
            </a:xfrm>
            <a:custGeom>
              <a:avLst/>
              <a:gdLst/>
              <a:ahLst/>
              <a:cxnLst/>
              <a:rect l="l" t="t" r="r" b="b"/>
              <a:pathLst>
                <a:path w="3543775" h="1713063">
                  <a:moveTo>
                    <a:pt x="34291" y="0"/>
                  </a:moveTo>
                  <a:lnTo>
                    <a:pt x="3509484" y="0"/>
                  </a:lnTo>
                  <a:cubicBezTo>
                    <a:pt x="3518579" y="0"/>
                    <a:pt x="3527301" y="3613"/>
                    <a:pt x="3533732" y="10044"/>
                  </a:cubicBezTo>
                  <a:cubicBezTo>
                    <a:pt x="3540162" y="16475"/>
                    <a:pt x="3543775" y="25197"/>
                    <a:pt x="3543775" y="34291"/>
                  </a:cubicBezTo>
                  <a:lnTo>
                    <a:pt x="3543775" y="1678772"/>
                  </a:lnTo>
                  <a:cubicBezTo>
                    <a:pt x="3543775" y="1687867"/>
                    <a:pt x="3540162" y="1696589"/>
                    <a:pt x="3533732" y="1703020"/>
                  </a:cubicBezTo>
                  <a:cubicBezTo>
                    <a:pt x="3527301" y="1709451"/>
                    <a:pt x="3518579" y="1713063"/>
                    <a:pt x="3509484" y="1713063"/>
                  </a:cubicBezTo>
                  <a:lnTo>
                    <a:pt x="34291" y="1713063"/>
                  </a:lnTo>
                  <a:cubicBezTo>
                    <a:pt x="25197" y="1713063"/>
                    <a:pt x="16475" y="1709451"/>
                    <a:pt x="10044" y="1703020"/>
                  </a:cubicBezTo>
                  <a:cubicBezTo>
                    <a:pt x="3613" y="1696589"/>
                    <a:pt x="0" y="1687867"/>
                    <a:pt x="0" y="1678772"/>
                  </a:cubicBezTo>
                  <a:lnTo>
                    <a:pt x="0" y="34291"/>
                  </a:lnTo>
                  <a:cubicBezTo>
                    <a:pt x="0" y="25197"/>
                    <a:pt x="3613" y="16475"/>
                    <a:pt x="10044" y="10044"/>
                  </a:cubicBezTo>
                  <a:cubicBezTo>
                    <a:pt x="16475" y="3613"/>
                    <a:pt x="25197" y="0"/>
                    <a:pt x="342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0FF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543775" cy="1770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Blogger"/>
                  <a:ea typeface="Blogger"/>
                  <a:cs typeface="Blogger"/>
                  <a:sym typeface="Blogger"/>
                </a:rPr>
                <a:t>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3424023" y="1279887"/>
            <a:ext cx="4239137" cy="4433085"/>
          </a:xfrm>
          <a:custGeom>
            <a:avLst/>
            <a:gdLst/>
            <a:ahLst/>
            <a:cxnLst/>
            <a:rect l="l" t="t" r="r" b="b"/>
            <a:pathLst>
              <a:path w="4239137" h="4433085">
                <a:moveTo>
                  <a:pt x="0" y="0"/>
                </a:moveTo>
                <a:lnTo>
                  <a:pt x="4239137" y="0"/>
                </a:lnTo>
                <a:lnTo>
                  <a:pt x="4239137" y="4433085"/>
                </a:lnTo>
                <a:lnTo>
                  <a:pt x="0" y="44330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314646" y="7460977"/>
            <a:ext cx="4593385" cy="3160346"/>
          </a:xfrm>
          <a:custGeom>
            <a:avLst/>
            <a:gdLst/>
            <a:ahLst/>
            <a:cxnLst/>
            <a:rect l="l" t="t" r="r" b="b"/>
            <a:pathLst>
              <a:path w="4593385" h="3160346">
                <a:moveTo>
                  <a:pt x="0" y="0"/>
                </a:moveTo>
                <a:lnTo>
                  <a:pt x="4593386" y="0"/>
                </a:lnTo>
                <a:lnTo>
                  <a:pt x="4593386" y="3160346"/>
                </a:lnTo>
                <a:lnTo>
                  <a:pt x="0" y="3160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 t="-97139" r="-35635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73550" y="816310"/>
            <a:ext cx="6139701" cy="1048839"/>
            <a:chOff x="0" y="0"/>
            <a:chExt cx="1376733" cy="2351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6733" cy="235186"/>
            </a:xfrm>
            <a:custGeom>
              <a:avLst/>
              <a:gdLst/>
              <a:ahLst/>
              <a:cxnLst/>
              <a:rect l="l" t="t" r="r" b="b"/>
              <a:pathLst>
                <a:path w="1376733" h="235186">
                  <a:moveTo>
                    <a:pt x="117593" y="0"/>
                  </a:moveTo>
                  <a:lnTo>
                    <a:pt x="1259140" y="0"/>
                  </a:lnTo>
                  <a:cubicBezTo>
                    <a:pt x="1290327" y="0"/>
                    <a:pt x="1320238" y="12389"/>
                    <a:pt x="1342291" y="34442"/>
                  </a:cubicBezTo>
                  <a:cubicBezTo>
                    <a:pt x="1364344" y="56495"/>
                    <a:pt x="1376733" y="86405"/>
                    <a:pt x="1376733" y="117593"/>
                  </a:cubicBezTo>
                  <a:lnTo>
                    <a:pt x="1376733" y="117593"/>
                  </a:lnTo>
                  <a:cubicBezTo>
                    <a:pt x="1376733" y="182538"/>
                    <a:pt x="1324085" y="235186"/>
                    <a:pt x="1259140" y="235186"/>
                  </a:cubicBezTo>
                  <a:lnTo>
                    <a:pt x="117593" y="235186"/>
                  </a:lnTo>
                  <a:cubicBezTo>
                    <a:pt x="52648" y="235186"/>
                    <a:pt x="0" y="182538"/>
                    <a:pt x="0" y="117593"/>
                  </a:cubicBezTo>
                  <a:lnTo>
                    <a:pt x="0" y="117593"/>
                  </a:lnTo>
                  <a:cubicBezTo>
                    <a:pt x="0" y="52648"/>
                    <a:pt x="52648" y="0"/>
                    <a:pt x="117593" y="0"/>
                  </a:cubicBezTo>
                  <a:close/>
                </a:path>
              </a:pathLst>
            </a:custGeom>
            <a:solidFill>
              <a:srgbClr val="E8D147"/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76733" cy="292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54480" y="1016879"/>
            <a:ext cx="5258041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105">
                <a:solidFill>
                  <a:srgbClr val="14131E"/>
                </a:solidFill>
                <a:latin typeface="Blogger Medium"/>
                <a:ea typeface="Blogger Medium"/>
                <a:cs typeface="Blogger Medium"/>
                <a:sym typeface="Blogger Medium"/>
              </a:rPr>
              <a:t>Perancangan Endpoint API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3550" y="1927061"/>
            <a:ext cx="12390120" cy="7555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6"/>
              </a:lnSpc>
            </a:pPr>
            <a:r>
              <a:rPr lang="en-US" sz="1920" b="1" spc="67">
                <a:solidFill>
                  <a:srgbClr val="F2F0FF"/>
                </a:solidFill>
                <a:latin typeface="Blogger Bold"/>
                <a:ea typeface="Blogger Bold"/>
                <a:cs typeface="Blogger Bold"/>
                <a:sym typeface="Blogger Bold"/>
              </a:rPr>
              <a:t>Aplikasi ini memiliki 20 endpoint yang mencakup autentikasi, pengelolaan data film, dan fitur tambahan seperti favorit dan ulasan.</a:t>
            </a:r>
          </a:p>
          <a:p>
            <a:pPr algn="just">
              <a:lnSpc>
                <a:spcPts val="2976"/>
              </a:lnSpc>
            </a:pPr>
            <a:endParaRPr lang="en-US" sz="1920" b="1" spc="67">
              <a:solidFill>
                <a:srgbClr val="F2F0FF"/>
              </a:solidFill>
              <a:latin typeface="Blogger Bold"/>
              <a:ea typeface="Blogger Bold"/>
              <a:cs typeface="Blogger Bold"/>
              <a:sym typeface="Blogger Bold"/>
            </a:endParaRPr>
          </a:p>
          <a:p>
            <a:pPr algn="just">
              <a:lnSpc>
                <a:spcPts val="3379"/>
              </a:lnSpc>
            </a:pPr>
            <a:r>
              <a:rPr lang="en-US" sz="1920" b="1" spc="67">
                <a:solidFill>
                  <a:srgbClr val="F2F0FF"/>
                </a:solidFill>
                <a:latin typeface="Blogger Bold"/>
                <a:ea typeface="Blogger Bold"/>
                <a:cs typeface="Blogger Bold"/>
                <a:sym typeface="Blogger Bold"/>
              </a:rPr>
              <a:t>Autentikasi</a:t>
            </a:r>
          </a:p>
          <a:p>
            <a:pPr marL="392940" lvl="1" indent="-196470" algn="just">
              <a:lnSpc>
                <a:spcPts val="3203"/>
              </a:lnSpc>
              <a:buFont typeface="Arial"/>
              <a:buChar char="•"/>
            </a:pPr>
            <a:r>
              <a:rPr lang="en-US" sz="1820" spc="63">
                <a:solidFill>
                  <a:srgbClr val="F2F0FF"/>
                </a:solidFill>
                <a:latin typeface="Blogger Light"/>
                <a:ea typeface="Blogger Light"/>
                <a:cs typeface="Blogger Light"/>
                <a:sym typeface="Blogger Light"/>
              </a:rPr>
              <a:t>POST /register → Mendaftarkan pengguna baru</a:t>
            </a:r>
          </a:p>
          <a:p>
            <a:pPr marL="392940" lvl="1" indent="-196470" algn="just">
              <a:lnSpc>
                <a:spcPts val="3203"/>
              </a:lnSpc>
              <a:buFont typeface="Arial"/>
              <a:buChar char="•"/>
            </a:pPr>
            <a:r>
              <a:rPr lang="en-US" sz="1820" spc="63">
                <a:solidFill>
                  <a:srgbClr val="F2F0FF"/>
                </a:solidFill>
                <a:latin typeface="Blogger Light"/>
                <a:ea typeface="Blogger Light"/>
                <a:cs typeface="Blogger Light"/>
                <a:sym typeface="Blogger Light"/>
              </a:rPr>
              <a:t>POST /user/login → Login pengguna dengan JWT</a:t>
            </a:r>
          </a:p>
          <a:p>
            <a:pPr algn="just">
              <a:lnSpc>
                <a:spcPts val="3379"/>
              </a:lnSpc>
            </a:pPr>
            <a:r>
              <a:rPr lang="en-US" sz="1920" b="1" spc="67">
                <a:solidFill>
                  <a:srgbClr val="F2F0FF"/>
                </a:solidFill>
                <a:latin typeface="Blogger Bold"/>
                <a:ea typeface="Blogger Bold"/>
                <a:cs typeface="Blogger Bold"/>
                <a:sym typeface="Blogger Bold"/>
              </a:rPr>
              <a:t>User</a:t>
            </a:r>
          </a:p>
          <a:p>
            <a:pPr marL="392940" lvl="1" indent="-196470" algn="just">
              <a:lnSpc>
                <a:spcPts val="3203"/>
              </a:lnSpc>
              <a:buFont typeface="Arial"/>
              <a:buChar char="•"/>
            </a:pPr>
            <a:r>
              <a:rPr lang="en-US" sz="1820" spc="63">
                <a:solidFill>
                  <a:srgbClr val="F2F0FF"/>
                </a:solidFill>
                <a:latin typeface="Blogger Light"/>
                <a:ea typeface="Blogger Light"/>
                <a:cs typeface="Blogger Light"/>
                <a:sym typeface="Blogger Light"/>
              </a:rPr>
              <a:t>GET /user/:id → Melihat profil masing masing user</a:t>
            </a:r>
          </a:p>
          <a:p>
            <a:pPr marL="392940" lvl="1" indent="-196470" algn="just">
              <a:lnSpc>
                <a:spcPts val="3203"/>
              </a:lnSpc>
              <a:buFont typeface="Arial"/>
              <a:buChar char="•"/>
            </a:pPr>
            <a:r>
              <a:rPr lang="en-US" sz="1820" spc="63">
                <a:solidFill>
                  <a:srgbClr val="F2F0FF"/>
                </a:solidFill>
                <a:latin typeface="Blogger Light"/>
                <a:ea typeface="Blogger Light"/>
                <a:cs typeface="Blogger Light"/>
                <a:sym typeface="Blogger Light"/>
              </a:rPr>
              <a:t>PUT /updatedata/:id → Mengedit data pribadi</a:t>
            </a:r>
          </a:p>
          <a:p>
            <a:pPr marL="392940" lvl="1" indent="-196470" algn="just">
              <a:lnSpc>
                <a:spcPts val="3203"/>
              </a:lnSpc>
              <a:buFont typeface="Arial"/>
              <a:buChar char="•"/>
            </a:pPr>
            <a:r>
              <a:rPr lang="en-US" sz="1820" spc="63">
                <a:solidFill>
                  <a:srgbClr val="F2F0FF"/>
                </a:solidFill>
                <a:latin typeface="Blogger Light"/>
                <a:ea typeface="Blogger Light"/>
                <a:cs typeface="Blogger Light"/>
                <a:sym typeface="Blogger Light"/>
              </a:rPr>
              <a:t>GET /alluser → Mendapatkan data seluruh user (admin)</a:t>
            </a:r>
          </a:p>
          <a:p>
            <a:pPr marL="392940" lvl="1" indent="-196470" algn="just">
              <a:lnSpc>
                <a:spcPts val="3203"/>
              </a:lnSpc>
              <a:buFont typeface="Arial"/>
              <a:buChar char="•"/>
            </a:pPr>
            <a:r>
              <a:rPr lang="en-US" sz="1820" spc="63">
                <a:solidFill>
                  <a:srgbClr val="F2F0FF"/>
                </a:solidFill>
                <a:latin typeface="Blogger Light"/>
                <a:ea typeface="Blogger Light"/>
                <a:cs typeface="Blogger Light"/>
                <a:sym typeface="Blogger Light"/>
              </a:rPr>
              <a:t>DELETE /deletedata → Menghapus data user (admin)</a:t>
            </a:r>
          </a:p>
          <a:p>
            <a:pPr algn="just">
              <a:lnSpc>
                <a:spcPts val="3379"/>
              </a:lnSpc>
            </a:pPr>
            <a:r>
              <a:rPr lang="en-US" sz="1920" b="1" spc="67">
                <a:solidFill>
                  <a:srgbClr val="F2F0FF"/>
                </a:solidFill>
                <a:latin typeface="Blogger Bold"/>
                <a:ea typeface="Blogger Bold"/>
                <a:cs typeface="Blogger Bold"/>
                <a:sym typeface="Blogger Bold"/>
              </a:rPr>
              <a:t>Film (Local Database)</a:t>
            </a:r>
          </a:p>
          <a:p>
            <a:pPr marL="392940" lvl="1" indent="-196470" algn="just">
              <a:lnSpc>
                <a:spcPts val="3203"/>
              </a:lnSpc>
              <a:buFont typeface="Arial"/>
              <a:buChar char="•"/>
            </a:pPr>
            <a:r>
              <a:rPr lang="en-US" sz="1820" spc="63">
                <a:solidFill>
                  <a:srgbClr val="F2F0FF"/>
                </a:solidFill>
                <a:latin typeface="Blogger Light"/>
                <a:ea typeface="Blogger Light"/>
                <a:cs typeface="Blogger Light"/>
                <a:sym typeface="Blogger Light"/>
              </a:rPr>
              <a:t>GET /allmovies → Melihat daftar film lokal</a:t>
            </a:r>
          </a:p>
          <a:p>
            <a:pPr marL="392940" lvl="1" indent="-196470" algn="just">
              <a:lnSpc>
                <a:spcPts val="3203"/>
              </a:lnSpc>
              <a:buFont typeface="Arial"/>
              <a:buChar char="•"/>
            </a:pPr>
            <a:r>
              <a:rPr lang="en-US" sz="1820" spc="63">
                <a:solidFill>
                  <a:srgbClr val="F2F0FF"/>
                </a:solidFill>
                <a:latin typeface="Blogger Light"/>
                <a:ea typeface="Blogger Light"/>
                <a:cs typeface="Blogger Light"/>
                <a:sym typeface="Blogger Light"/>
              </a:rPr>
              <a:t>GET /searchlocalmovie → Melihat daftar film lokal berdasarkan nama </a:t>
            </a:r>
          </a:p>
          <a:p>
            <a:pPr marL="392940" lvl="1" indent="-196470" algn="just">
              <a:lnSpc>
                <a:spcPts val="3203"/>
              </a:lnSpc>
              <a:buFont typeface="Arial"/>
              <a:buChar char="•"/>
            </a:pPr>
            <a:r>
              <a:rPr lang="en-US" sz="1820" spc="63">
                <a:solidFill>
                  <a:srgbClr val="F2F0FF"/>
                </a:solidFill>
                <a:latin typeface="Blogger Light"/>
                <a:ea typeface="Blogger Light"/>
                <a:cs typeface="Blogger Light"/>
                <a:sym typeface="Blogger Light"/>
              </a:rPr>
              <a:t>GET /localgenre → Mendapatkan detail film lokal berdasarkan genre</a:t>
            </a:r>
          </a:p>
          <a:p>
            <a:pPr marL="392940" lvl="1" indent="-196470" algn="just">
              <a:lnSpc>
                <a:spcPts val="3203"/>
              </a:lnSpc>
              <a:buFont typeface="Arial"/>
              <a:buChar char="•"/>
            </a:pPr>
            <a:r>
              <a:rPr lang="en-US" sz="1820" spc="63">
                <a:solidFill>
                  <a:srgbClr val="F2F0FF"/>
                </a:solidFill>
                <a:latin typeface="Blogger Light"/>
                <a:ea typeface="Blogger Light"/>
                <a:cs typeface="Blogger Light"/>
                <a:sym typeface="Blogger Light"/>
              </a:rPr>
              <a:t>POST /localmovies → Menambahkan film lokal (admin)</a:t>
            </a:r>
          </a:p>
          <a:p>
            <a:pPr marL="392940" lvl="1" indent="-196470" algn="just">
              <a:lnSpc>
                <a:spcPts val="3203"/>
              </a:lnSpc>
              <a:buFont typeface="Arial"/>
              <a:buChar char="•"/>
            </a:pPr>
            <a:r>
              <a:rPr lang="en-US" sz="1820" spc="63">
                <a:solidFill>
                  <a:srgbClr val="F2F0FF"/>
                </a:solidFill>
                <a:latin typeface="Blogger Light"/>
                <a:ea typeface="Blogger Light"/>
                <a:cs typeface="Blogger Light"/>
                <a:sym typeface="Blogger Light"/>
              </a:rPr>
              <a:t>PUT /updatemovie/:id → Mengedit data film lokal (admin)</a:t>
            </a:r>
          </a:p>
          <a:p>
            <a:pPr marL="392940" lvl="1" indent="-196470" algn="just">
              <a:lnSpc>
                <a:spcPts val="3203"/>
              </a:lnSpc>
              <a:buFont typeface="Arial"/>
              <a:buChar char="•"/>
            </a:pPr>
            <a:r>
              <a:rPr lang="en-US" sz="1820" spc="63">
                <a:solidFill>
                  <a:srgbClr val="F2F0FF"/>
                </a:solidFill>
                <a:latin typeface="Blogger Light"/>
                <a:ea typeface="Blogger Light"/>
                <a:cs typeface="Blogger Light"/>
                <a:sym typeface="Blogger Light"/>
              </a:rPr>
              <a:t>DELETE /deletemovie → Menghapus film lokal (admin)</a:t>
            </a:r>
          </a:p>
          <a:p>
            <a:pPr algn="just">
              <a:lnSpc>
                <a:spcPts val="2821"/>
              </a:lnSpc>
            </a:pPr>
            <a:endParaRPr lang="en-US" sz="1820" spc="63">
              <a:solidFill>
                <a:srgbClr val="F2F0FF"/>
              </a:solidFill>
              <a:latin typeface="Blogger Light"/>
              <a:ea typeface="Blogger Light"/>
              <a:cs typeface="Blogger Light"/>
              <a:sym typeface="Blogger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88280" y="9258300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95785" y="-17367"/>
            <a:ext cx="4569470" cy="2594507"/>
          </a:xfrm>
          <a:custGeom>
            <a:avLst/>
            <a:gdLst/>
            <a:ahLst/>
            <a:cxnLst/>
            <a:rect l="l" t="t" r="r" b="b"/>
            <a:pathLst>
              <a:path w="4569470" h="2594507">
                <a:moveTo>
                  <a:pt x="0" y="0"/>
                </a:moveTo>
                <a:lnTo>
                  <a:pt x="4569470" y="0"/>
                </a:lnTo>
                <a:lnTo>
                  <a:pt x="4569470" y="2594507"/>
                </a:lnTo>
                <a:lnTo>
                  <a:pt x="0" y="25945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 t="-97139" r="-11933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29640" y="1618693"/>
            <a:ext cx="15803880" cy="7639607"/>
            <a:chOff x="0" y="0"/>
            <a:chExt cx="3543775" cy="171306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43775" cy="1713063"/>
            </a:xfrm>
            <a:custGeom>
              <a:avLst/>
              <a:gdLst/>
              <a:ahLst/>
              <a:cxnLst/>
              <a:rect l="l" t="t" r="r" b="b"/>
              <a:pathLst>
                <a:path w="3543775" h="1713063">
                  <a:moveTo>
                    <a:pt x="34291" y="0"/>
                  </a:moveTo>
                  <a:lnTo>
                    <a:pt x="3509484" y="0"/>
                  </a:lnTo>
                  <a:cubicBezTo>
                    <a:pt x="3518579" y="0"/>
                    <a:pt x="3527301" y="3613"/>
                    <a:pt x="3533732" y="10044"/>
                  </a:cubicBezTo>
                  <a:cubicBezTo>
                    <a:pt x="3540162" y="16475"/>
                    <a:pt x="3543775" y="25197"/>
                    <a:pt x="3543775" y="34291"/>
                  </a:cubicBezTo>
                  <a:lnTo>
                    <a:pt x="3543775" y="1678772"/>
                  </a:lnTo>
                  <a:cubicBezTo>
                    <a:pt x="3543775" y="1687867"/>
                    <a:pt x="3540162" y="1696589"/>
                    <a:pt x="3533732" y="1703020"/>
                  </a:cubicBezTo>
                  <a:cubicBezTo>
                    <a:pt x="3527301" y="1709451"/>
                    <a:pt x="3518579" y="1713063"/>
                    <a:pt x="3509484" y="1713063"/>
                  </a:cubicBezTo>
                  <a:lnTo>
                    <a:pt x="34291" y="1713063"/>
                  </a:lnTo>
                  <a:cubicBezTo>
                    <a:pt x="25197" y="1713063"/>
                    <a:pt x="16475" y="1709451"/>
                    <a:pt x="10044" y="1703020"/>
                  </a:cubicBezTo>
                  <a:cubicBezTo>
                    <a:pt x="3613" y="1696589"/>
                    <a:pt x="0" y="1687867"/>
                    <a:pt x="0" y="1678772"/>
                  </a:cubicBezTo>
                  <a:lnTo>
                    <a:pt x="0" y="34291"/>
                  </a:lnTo>
                  <a:cubicBezTo>
                    <a:pt x="0" y="25197"/>
                    <a:pt x="3613" y="16475"/>
                    <a:pt x="10044" y="10044"/>
                  </a:cubicBezTo>
                  <a:cubicBezTo>
                    <a:pt x="16475" y="3613"/>
                    <a:pt x="25197" y="0"/>
                    <a:pt x="342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0FF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543775" cy="1770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Blogger"/>
                  <a:ea typeface="Blogger"/>
                  <a:cs typeface="Blogger"/>
                  <a:sym typeface="Blogger"/>
                </a:rPr>
                <a:t>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3424023" y="1279887"/>
            <a:ext cx="4239137" cy="4433085"/>
          </a:xfrm>
          <a:custGeom>
            <a:avLst/>
            <a:gdLst/>
            <a:ahLst/>
            <a:cxnLst/>
            <a:rect l="l" t="t" r="r" b="b"/>
            <a:pathLst>
              <a:path w="4239137" h="4433085">
                <a:moveTo>
                  <a:pt x="0" y="0"/>
                </a:moveTo>
                <a:lnTo>
                  <a:pt x="4239137" y="0"/>
                </a:lnTo>
                <a:lnTo>
                  <a:pt x="4239137" y="4433085"/>
                </a:lnTo>
                <a:lnTo>
                  <a:pt x="0" y="44330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314646" y="7460977"/>
            <a:ext cx="4593385" cy="3160346"/>
          </a:xfrm>
          <a:custGeom>
            <a:avLst/>
            <a:gdLst/>
            <a:ahLst/>
            <a:cxnLst/>
            <a:rect l="l" t="t" r="r" b="b"/>
            <a:pathLst>
              <a:path w="4593385" h="3160346">
                <a:moveTo>
                  <a:pt x="0" y="0"/>
                </a:moveTo>
                <a:lnTo>
                  <a:pt x="4593386" y="0"/>
                </a:lnTo>
                <a:lnTo>
                  <a:pt x="4593386" y="3160346"/>
                </a:lnTo>
                <a:lnTo>
                  <a:pt x="0" y="3160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 t="-97139" r="-35635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73550" y="816310"/>
            <a:ext cx="6139701" cy="1048839"/>
            <a:chOff x="0" y="0"/>
            <a:chExt cx="1376733" cy="2351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6733" cy="235186"/>
            </a:xfrm>
            <a:custGeom>
              <a:avLst/>
              <a:gdLst/>
              <a:ahLst/>
              <a:cxnLst/>
              <a:rect l="l" t="t" r="r" b="b"/>
              <a:pathLst>
                <a:path w="1376733" h="235186">
                  <a:moveTo>
                    <a:pt x="117593" y="0"/>
                  </a:moveTo>
                  <a:lnTo>
                    <a:pt x="1259140" y="0"/>
                  </a:lnTo>
                  <a:cubicBezTo>
                    <a:pt x="1290327" y="0"/>
                    <a:pt x="1320238" y="12389"/>
                    <a:pt x="1342291" y="34442"/>
                  </a:cubicBezTo>
                  <a:cubicBezTo>
                    <a:pt x="1364344" y="56495"/>
                    <a:pt x="1376733" y="86405"/>
                    <a:pt x="1376733" y="117593"/>
                  </a:cubicBezTo>
                  <a:lnTo>
                    <a:pt x="1376733" y="117593"/>
                  </a:lnTo>
                  <a:cubicBezTo>
                    <a:pt x="1376733" y="182538"/>
                    <a:pt x="1324085" y="235186"/>
                    <a:pt x="1259140" y="235186"/>
                  </a:cubicBezTo>
                  <a:lnTo>
                    <a:pt x="117593" y="235186"/>
                  </a:lnTo>
                  <a:cubicBezTo>
                    <a:pt x="52648" y="235186"/>
                    <a:pt x="0" y="182538"/>
                    <a:pt x="0" y="117593"/>
                  </a:cubicBezTo>
                  <a:lnTo>
                    <a:pt x="0" y="117593"/>
                  </a:lnTo>
                  <a:cubicBezTo>
                    <a:pt x="0" y="52648"/>
                    <a:pt x="52648" y="0"/>
                    <a:pt x="117593" y="0"/>
                  </a:cubicBezTo>
                  <a:close/>
                </a:path>
              </a:pathLst>
            </a:custGeom>
            <a:solidFill>
              <a:srgbClr val="E8D147"/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76733" cy="292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54480" y="1016879"/>
            <a:ext cx="5258041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105">
                <a:solidFill>
                  <a:srgbClr val="14131E"/>
                </a:solidFill>
                <a:latin typeface="Blogger Medium"/>
                <a:ea typeface="Blogger Medium"/>
                <a:cs typeface="Blogger Medium"/>
                <a:sym typeface="Blogger Medium"/>
              </a:rPr>
              <a:t>Perancangan Endpoint API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54480" y="2133861"/>
            <a:ext cx="13319760" cy="644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09"/>
              </a:lnSpc>
            </a:pPr>
            <a:r>
              <a:rPr lang="en-US" sz="2519" b="1" spc="264">
                <a:solidFill>
                  <a:srgbClr val="F2F0FF"/>
                </a:solidFill>
                <a:latin typeface="Blogger Bold"/>
                <a:ea typeface="Blogger Bold"/>
                <a:cs typeface="Blogger Bold"/>
                <a:sym typeface="Blogger Bold"/>
              </a:rPr>
              <a:t>Film (API Publik)</a:t>
            </a:r>
          </a:p>
          <a:p>
            <a:pPr marL="522477" lvl="1" indent="-261238" algn="just">
              <a:lnSpc>
                <a:spcPts val="4234"/>
              </a:lnSpc>
              <a:buFont typeface="Arial"/>
              <a:buChar char="•"/>
            </a:pPr>
            <a:r>
              <a:rPr lang="en-US" sz="2419" spc="254">
                <a:solidFill>
                  <a:srgbClr val="F2F0FF"/>
                </a:solidFill>
                <a:latin typeface="Blogger Light"/>
                <a:ea typeface="Blogger Light"/>
                <a:cs typeface="Blogger Light"/>
                <a:sym typeface="Blogger Light"/>
              </a:rPr>
              <a:t>GET /movies → Melihat film dari API eksternal</a:t>
            </a:r>
          </a:p>
          <a:p>
            <a:pPr marL="522477" lvl="1" indent="-261238" algn="just">
              <a:lnSpc>
                <a:spcPts val="4234"/>
              </a:lnSpc>
              <a:buFont typeface="Arial"/>
              <a:buChar char="•"/>
            </a:pPr>
            <a:r>
              <a:rPr lang="en-US" sz="2419" spc="254">
                <a:solidFill>
                  <a:srgbClr val="F2F0FF"/>
                </a:solidFill>
                <a:latin typeface="Blogger Light"/>
                <a:ea typeface="Blogger Light"/>
                <a:cs typeface="Blogger Light"/>
                <a:sym typeface="Blogger Light"/>
              </a:rPr>
              <a:t>GET /trending-movies → Melihat film trending</a:t>
            </a:r>
          </a:p>
          <a:p>
            <a:pPr marL="522477" lvl="1" indent="-261238" algn="just">
              <a:lnSpc>
                <a:spcPts val="4234"/>
              </a:lnSpc>
              <a:buFont typeface="Arial"/>
              <a:buChar char="•"/>
            </a:pPr>
            <a:r>
              <a:rPr lang="en-US" sz="2419" spc="254">
                <a:solidFill>
                  <a:srgbClr val="F2F0FF"/>
                </a:solidFill>
                <a:latin typeface="Blogger Light"/>
                <a:ea typeface="Blogger Light"/>
                <a:cs typeface="Blogger Light"/>
                <a:sym typeface="Blogger Light"/>
              </a:rPr>
              <a:t>GET /genres → Melihat daftar genre</a:t>
            </a:r>
          </a:p>
          <a:p>
            <a:pPr algn="just">
              <a:lnSpc>
                <a:spcPts val="4409"/>
              </a:lnSpc>
            </a:pPr>
            <a:r>
              <a:rPr lang="en-US" sz="2519" b="1" spc="264">
                <a:solidFill>
                  <a:srgbClr val="F2F0FF"/>
                </a:solidFill>
                <a:latin typeface="Blogger Bold"/>
                <a:ea typeface="Blogger Bold"/>
                <a:cs typeface="Blogger Bold"/>
                <a:sym typeface="Blogger Bold"/>
              </a:rPr>
              <a:t>Favorit</a:t>
            </a:r>
          </a:p>
          <a:p>
            <a:pPr marL="522477" lvl="1" indent="-261238" algn="just">
              <a:lnSpc>
                <a:spcPts val="4234"/>
              </a:lnSpc>
              <a:buFont typeface="Arial"/>
              <a:buChar char="•"/>
            </a:pPr>
            <a:r>
              <a:rPr lang="en-US" sz="2419" spc="254">
                <a:solidFill>
                  <a:srgbClr val="F2F0FF"/>
                </a:solidFill>
                <a:latin typeface="Blogger Light"/>
                <a:ea typeface="Blogger Light"/>
                <a:cs typeface="Blogger Light"/>
                <a:sym typeface="Blogger Light"/>
              </a:rPr>
              <a:t>POST /addlocalfavorites → Menambahkan film lokal ke favorit</a:t>
            </a:r>
          </a:p>
          <a:p>
            <a:pPr marL="522477" lvl="1" indent="-261238" algn="just">
              <a:lnSpc>
                <a:spcPts val="4234"/>
              </a:lnSpc>
              <a:buFont typeface="Arial"/>
              <a:buChar char="•"/>
            </a:pPr>
            <a:r>
              <a:rPr lang="en-US" sz="2419" spc="254">
                <a:solidFill>
                  <a:srgbClr val="F2F0FF"/>
                </a:solidFill>
                <a:latin typeface="Blogger Light"/>
                <a:ea typeface="Blogger Light"/>
                <a:cs typeface="Blogger Light"/>
                <a:sym typeface="Blogger Light"/>
              </a:rPr>
              <a:t>GET /favorites-movies → Melihat daftar lokal favorit</a:t>
            </a:r>
          </a:p>
          <a:p>
            <a:pPr marL="522477" lvl="1" indent="-261238" algn="just">
              <a:lnSpc>
                <a:spcPts val="4234"/>
              </a:lnSpc>
              <a:buFont typeface="Arial"/>
              <a:buChar char="•"/>
            </a:pPr>
            <a:r>
              <a:rPr lang="en-US" sz="2419" spc="254">
                <a:solidFill>
                  <a:srgbClr val="F2F0FF"/>
                </a:solidFill>
                <a:latin typeface="Blogger Light"/>
                <a:ea typeface="Blogger Light"/>
                <a:cs typeface="Blogger Light"/>
                <a:sym typeface="Blogger Light"/>
              </a:rPr>
              <a:t>DELETE /favorites/:movieid → Menghapus film lokal dari favorit</a:t>
            </a:r>
          </a:p>
          <a:p>
            <a:pPr algn="just">
              <a:lnSpc>
                <a:spcPts val="4409"/>
              </a:lnSpc>
            </a:pPr>
            <a:r>
              <a:rPr lang="en-US" sz="2519" b="1" spc="264">
                <a:solidFill>
                  <a:srgbClr val="F2F0FF"/>
                </a:solidFill>
                <a:latin typeface="Blogger Bold"/>
                <a:ea typeface="Blogger Bold"/>
                <a:cs typeface="Blogger Bold"/>
                <a:sym typeface="Blogger Bold"/>
              </a:rPr>
              <a:t>Ulasan dan Rating</a:t>
            </a:r>
          </a:p>
          <a:p>
            <a:pPr marL="522477" lvl="1" indent="-261238" algn="just">
              <a:lnSpc>
                <a:spcPts val="4234"/>
              </a:lnSpc>
              <a:buFont typeface="Arial"/>
              <a:buChar char="•"/>
            </a:pPr>
            <a:r>
              <a:rPr lang="en-US" sz="2419" spc="254">
                <a:solidFill>
                  <a:srgbClr val="F2F0FF"/>
                </a:solidFill>
                <a:latin typeface="Blogger Light"/>
                <a:ea typeface="Blogger Light"/>
                <a:cs typeface="Blogger Light"/>
                <a:sym typeface="Blogger Light"/>
              </a:rPr>
              <a:t>POST /reviews → Menambahkan ulasan dan rating</a:t>
            </a:r>
          </a:p>
          <a:p>
            <a:pPr marL="522477" lvl="1" indent="-261238" algn="just">
              <a:lnSpc>
                <a:spcPts val="4234"/>
              </a:lnSpc>
              <a:buFont typeface="Arial"/>
              <a:buChar char="•"/>
            </a:pPr>
            <a:r>
              <a:rPr lang="en-US" sz="2419" spc="254">
                <a:solidFill>
                  <a:srgbClr val="F2F0FF"/>
                </a:solidFill>
                <a:latin typeface="Blogger Light"/>
                <a:ea typeface="Blogger Light"/>
                <a:cs typeface="Blogger Light"/>
                <a:sym typeface="Blogger Light"/>
              </a:rPr>
              <a:t>GET /reviews → Melihat ulasan suatu film</a:t>
            </a:r>
          </a:p>
          <a:p>
            <a:pPr algn="just">
              <a:lnSpc>
                <a:spcPts val="4234"/>
              </a:lnSpc>
            </a:pPr>
            <a:endParaRPr lang="en-US" sz="2419" spc="254">
              <a:solidFill>
                <a:srgbClr val="F2F0FF"/>
              </a:solidFill>
              <a:latin typeface="Blogger Light"/>
              <a:ea typeface="Blogger Light"/>
              <a:cs typeface="Blogger Light"/>
              <a:sym typeface="Blogger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88280" y="9258300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95785" y="-17367"/>
            <a:ext cx="4569470" cy="2594507"/>
          </a:xfrm>
          <a:custGeom>
            <a:avLst/>
            <a:gdLst/>
            <a:ahLst/>
            <a:cxnLst/>
            <a:rect l="l" t="t" r="r" b="b"/>
            <a:pathLst>
              <a:path w="4569470" h="2594507">
                <a:moveTo>
                  <a:pt x="0" y="0"/>
                </a:moveTo>
                <a:lnTo>
                  <a:pt x="4569470" y="0"/>
                </a:lnTo>
                <a:lnTo>
                  <a:pt x="4569470" y="2594507"/>
                </a:lnTo>
                <a:lnTo>
                  <a:pt x="0" y="25945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 t="-97139" r="-11933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29640" y="1618693"/>
            <a:ext cx="8061960" cy="7639607"/>
            <a:chOff x="0" y="0"/>
            <a:chExt cx="1807770" cy="171306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07770" cy="1713063"/>
            </a:xfrm>
            <a:custGeom>
              <a:avLst/>
              <a:gdLst/>
              <a:ahLst/>
              <a:cxnLst/>
              <a:rect l="l" t="t" r="r" b="b"/>
              <a:pathLst>
                <a:path w="1807770" h="1713063">
                  <a:moveTo>
                    <a:pt x="67221" y="0"/>
                  </a:moveTo>
                  <a:lnTo>
                    <a:pt x="1740548" y="0"/>
                  </a:lnTo>
                  <a:cubicBezTo>
                    <a:pt x="1758377" y="0"/>
                    <a:pt x="1775474" y="7082"/>
                    <a:pt x="1788081" y="19689"/>
                  </a:cubicBezTo>
                  <a:cubicBezTo>
                    <a:pt x="1800687" y="32295"/>
                    <a:pt x="1807770" y="49393"/>
                    <a:pt x="1807770" y="67221"/>
                  </a:cubicBezTo>
                  <a:lnTo>
                    <a:pt x="1807770" y="1645842"/>
                  </a:lnTo>
                  <a:cubicBezTo>
                    <a:pt x="1807770" y="1663671"/>
                    <a:pt x="1800687" y="1680768"/>
                    <a:pt x="1788081" y="1693375"/>
                  </a:cubicBezTo>
                  <a:cubicBezTo>
                    <a:pt x="1775474" y="1705981"/>
                    <a:pt x="1758377" y="1713063"/>
                    <a:pt x="1740548" y="1713063"/>
                  </a:cubicBezTo>
                  <a:lnTo>
                    <a:pt x="67221" y="1713063"/>
                  </a:lnTo>
                  <a:cubicBezTo>
                    <a:pt x="30096" y="1713063"/>
                    <a:pt x="0" y="1682968"/>
                    <a:pt x="0" y="1645842"/>
                  </a:cubicBezTo>
                  <a:lnTo>
                    <a:pt x="0" y="67221"/>
                  </a:lnTo>
                  <a:cubicBezTo>
                    <a:pt x="0" y="49393"/>
                    <a:pt x="7082" y="32295"/>
                    <a:pt x="19689" y="19689"/>
                  </a:cubicBezTo>
                  <a:cubicBezTo>
                    <a:pt x="32295" y="7082"/>
                    <a:pt x="49393" y="0"/>
                    <a:pt x="672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0FF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07770" cy="1770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Blogger"/>
                  <a:ea typeface="Blogger"/>
                  <a:cs typeface="Blogger"/>
                  <a:sym typeface="Blogger"/>
                </a:rPr>
                <a:t>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0590591" y="1279887"/>
            <a:ext cx="4239137" cy="4433085"/>
          </a:xfrm>
          <a:custGeom>
            <a:avLst/>
            <a:gdLst/>
            <a:ahLst/>
            <a:cxnLst/>
            <a:rect l="l" t="t" r="r" b="b"/>
            <a:pathLst>
              <a:path w="4239137" h="4433085">
                <a:moveTo>
                  <a:pt x="0" y="0"/>
                </a:moveTo>
                <a:lnTo>
                  <a:pt x="4239138" y="0"/>
                </a:lnTo>
                <a:lnTo>
                  <a:pt x="4239138" y="4433085"/>
                </a:lnTo>
                <a:lnTo>
                  <a:pt x="0" y="44330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314646" y="7460977"/>
            <a:ext cx="4593385" cy="3160346"/>
          </a:xfrm>
          <a:custGeom>
            <a:avLst/>
            <a:gdLst/>
            <a:ahLst/>
            <a:cxnLst/>
            <a:rect l="l" t="t" r="r" b="b"/>
            <a:pathLst>
              <a:path w="4593385" h="3160346">
                <a:moveTo>
                  <a:pt x="0" y="0"/>
                </a:moveTo>
                <a:lnTo>
                  <a:pt x="4593386" y="0"/>
                </a:lnTo>
                <a:lnTo>
                  <a:pt x="4593386" y="3160346"/>
                </a:lnTo>
                <a:lnTo>
                  <a:pt x="0" y="3160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 t="-97139" r="-35635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73550" y="816310"/>
            <a:ext cx="6139701" cy="1048839"/>
            <a:chOff x="0" y="0"/>
            <a:chExt cx="1376733" cy="2351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6733" cy="235186"/>
            </a:xfrm>
            <a:custGeom>
              <a:avLst/>
              <a:gdLst/>
              <a:ahLst/>
              <a:cxnLst/>
              <a:rect l="l" t="t" r="r" b="b"/>
              <a:pathLst>
                <a:path w="1376733" h="235186">
                  <a:moveTo>
                    <a:pt x="117593" y="0"/>
                  </a:moveTo>
                  <a:lnTo>
                    <a:pt x="1259140" y="0"/>
                  </a:lnTo>
                  <a:cubicBezTo>
                    <a:pt x="1290327" y="0"/>
                    <a:pt x="1320238" y="12389"/>
                    <a:pt x="1342291" y="34442"/>
                  </a:cubicBezTo>
                  <a:cubicBezTo>
                    <a:pt x="1364344" y="56495"/>
                    <a:pt x="1376733" y="86405"/>
                    <a:pt x="1376733" y="117593"/>
                  </a:cubicBezTo>
                  <a:lnTo>
                    <a:pt x="1376733" y="117593"/>
                  </a:lnTo>
                  <a:cubicBezTo>
                    <a:pt x="1376733" y="182538"/>
                    <a:pt x="1324085" y="235186"/>
                    <a:pt x="1259140" y="235186"/>
                  </a:cubicBezTo>
                  <a:lnTo>
                    <a:pt x="117593" y="235186"/>
                  </a:lnTo>
                  <a:cubicBezTo>
                    <a:pt x="52648" y="235186"/>
                    <a:pt x="0" y="182538"/>
                    <a:pt x="0" y="117593"/>
                  </a:cubicBezTo>
                  <a:lnTo>
                    <a:pt x="0" y="117593"/>
                  </a:lnTo>
                  <a:cubicBezTo>
                    <a:pt x="0" y="52648"/>
                    <a:pt x="52648" y="0"/>
                    <a:pt x="117593" y="0"/>
                  </a:cubicBezTo>
                  <a:close/>
                </a:path>
              </a:pathLst>
            </a:custGeom>
            <a:solidFill>
              <a:srgbClr val="E8D147"/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14300"/>
              <a:ext cx="1376733" cy="349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39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000000"/>
                  </a:solidFill>
                  <a:latin typeface="Blogger"/>
                  <a:ea typeface="Blogger"/>
                  <a:cs typeface="Blogger"/>
                  <a:sym typeface="Blogger"/>
                </a:rPr>
                <a:t>Pengujian di POSTMAN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765030" y="6077267"/>
            <a:ext cx="7749540" cy="1148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2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Blogger"/>
                <a:ea typeface="Blogger"/>
                <a:cs typeface="Blogger"/>
                <a:sym typeface="Blogger"/>
              </a:rPr>
              <a:t>Middleware dan Keamanan</a:t>
            </a:r>
          </a:p>
          <a:p>
            <a:pPr algn="l">
              <a:lnSpc>
                <a:spcPts val="3022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Blogger"/>
                <a:ea typeface="Blogger"/>
                <a:cs typeface="Blogger"/>
                <a:sym typeface="Blogger"/>
              </a:rPr>
              <a:t>· Menggunakan JWT (JSON Web Token) untuk autentikasi pengguna.</a:t>
            </a:r>
          </a:p>
          <a:p>
            <a:pPr algn="l">
              <a:lnSpc>
                <a:spcPts val="3022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Blogger"/>
                <a:ea typeface="Blogger"/>
                <a:cs typeface="Blogger"/>
                <a:sym typeface="Blogger"/>
              </a:rPr>
              <a:t>· Middleware untuk validasi input dan proteksi endpoint.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4675" y="1943735"/>
            <a:ext cx="6966585" cy="8009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logger"/>
                <a:ea typeface="Blogger"/>
                <a:cs typeface="Blogger"/>
                <a:sym typeface="Blogger"/>
              </a:rPr>
              <a:t>1. POST /register → Mendaftarkan pengguna baru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logger"/>
                <a:ea typeface="Blogger"/>
                <a:cs typeface="Blogger"/>
                <a:sym typeface="Blogger"/>
              </a:rPr>
              <a:t>2. POST /user/login → Login pengguna dengan JWT  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logger"/>
                <a:ea typeface="Blogger"/>
                <a:cs typeface="Blogger"/>
                <a:sym typeface="Blogger"/>
              </a:rPr>
              <a:t>3. GET /user/:id → Melihat profil masing masing user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logger"/>
                <a:ea typeface="Blogger"/>
                <a:cs typeface="Blogger"/>
                <a:sym typeface="Blogger"/>
              </a:rPr>
              <a:t>4. PUT /updatedata/:id → Mengedit data pribadi 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logger"/>
                <a:ea typeface="Blogger"/>
                <a:cs typeface="Blogger"/>
                <a:sym typeface="Blogger"/>
              </a:rPr>
              <a:t>5. GET /alluser → Mendapatkan data seluruh user (admin)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logger"/>
                <a:ea typeface="Blogger"/>
                <a:cs typeface="Blogger"/>
                <a:sym typeface="Blogger"/>
              </a:rPr>
              <a:t>6. DELETE /deletedata → Menghapus data user (admin)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logger"/>
                <a:ea typeface="Blogger"/>
                <a:cs typeface="Blogger"/>
                <a:sym typeface="Blogger"/>
              </a:rPr>
              <a:t>7. GET /allmovies → Melihat daftar film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logger"/>
                <a:ea typeface="Blogger"/>
                <a:cs typeface="Blogger"/>
                <a:sym typeface="Blogger"/>
              </a:rPr>
              <a:t>8. GET /searchlocalmovie → Melihat daftar film berdasarkan nama (local)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logger"/>
                <a:ea typeface="Blogger"/>
                <a:cs typeface="Blogger"/>
                <a:sym typeface="Blogger"/>
              </a:rPr>
              <a:t>9. GET /localgenre → Mendapatkan detail film berdasarkan genre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logger"/>
                <a:ea typeface="Blogger"/>
                <a:cs typeface="Blogger"/>
                <a:sym typeface="Blogger"/>
              </a:rPr>
              <a:t>10. POST /localmovies → Menambahkan film lokal (admin)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logger"/>
                <a:ea typeface="Blogger"/>
                <a:cs typeface="Blogger"/>
                <a:sym typeface="Blogger"/>
              </a:rPr>
              <a:t>11. PUT /updatemovie/:id → Mengedit data film lokal (admin)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logger"/>
                <a:ea typeface="Blogger"/>
                <a:cs typeface="Blogger"/>
                <a:sym typeface="Blogger"/>
              </a:rPr>
              <a:t>12. DELETE /deletemovie → Menghapus film lokal (admin)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logger"/>
                <a:ea typeface="Blogger"/>
                <a:cs typeface="Blogger"/>
                <a:sym typeface="Blogger"/>
              </a:rPr>
              <a:t>13. GET /movies → Melihat film dari API eksternal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logger"/>
                <a:ea typeface="Blogger"/>
                <a:cs typeface="Blogger"/>
                <a:sym typeface="Blogger"/>
              </a:rPr>
              <a:t>14. GET /trending-movies → Melihat film trending (API)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logger"/>
                <a:ea typeface="Blogger"/>
                <a:cs typeface="Blogger"/>
                <a:sym typeface="Blogger"/>
              </a:rPr>
              <a:t>15. GET /genres → Melihat daftar genre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logger"/>
                <a:ea typeface="Blogger"/>
                <a:cs typeface="Blogger"/>
                <a:sym typeface="Blogger"/>
              </a:rPr>
              <a:t>16. POST /addlocalfavorites → Menambahkan film lokal ke favorit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logger"/>
                <a:ea typeface="Blogger"/>
                <a:cs typeface="Blogger"/>
                <a:sym typeface="Blogger"/>
              </a:rPr>
              <a:t>17. GET /favorites-movies → Melihat daftar favorit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logger"/>
                <a:ea typeface="Blogger"/>
                <a:cs typeface="Blogger"/>
                <a:sym typeface="Blogger"/>
              </a:rPr>
              <a:t>18. DELETE /favorites/:movieid → Menghapus film lokal dari favorit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logger"/>
                <a:ea typeface="Blogger"/>
                <a:cs typeface="Blogger"/>
                <a:sym typeface="Blogger"/>
              </a:rPr>
              <a:t>19. POST /reviews → Menambahkan ulasan dan rating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logger"/>
                <a:ea typeface="Blogger"/>
                <a:cs typeface="Blogger"/>
                <a:sym typeface="Blogger"/>
              </a:rPr>
              <a:t>20. GET /reviews → Melihat ulasan suatu film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logger"/>
                <a:ea typeface="Blogger"/>
                <a:cs typeface="Blogger"/>
                <a:sym typeface="Blogger"/>
              </a:rPr>
              <a:t> 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FFFFFF"/>
              </a:solidFill>
              <a:latin typeface="Blogger"/>
              <a:ea typeface="Blogger"/>
              <a:cs typeface="Blogger"/>
              <a:sym typeface="Blogger"/>
            </a:endParaRP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logger"/>
                <a:ea typeface="Blogger"/>
                <a:cs typeface="Blogger"/>
                <a:sym typeface="Blogger"/>
              </a:rPr>
              <a:t> 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Blogger"/>
                <a:ea typeface="Blogger"/>
                <a:cs typeface="Blogger"/>
                <a:sym typeface="Blogger"/>
              </a:rPr>
              <a:t>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629189" y="5143500"/>
            <a:ext cx="7856806" cy="3032049"/>
            <a:chOff x="0" y="0"/>
            <a:chExt cx="1761767" cy="679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61767" cy="679890"/>
            </a:xfrm>
            <a:custGeom>
              <a:avLst/>
              <a:gdLst/>
              <a:ahLst/>
              <a:cxnLst/>
              <a:rect l="l" t="t" r="r" b="b"/>
              <a:pathLst>
                <a:path w="1761767" h="679890">
                  <a:moveTo>
                    <a:pt x="68976" y="0"/>
                  </a:moveTo>
                  <a:lnTo>
                    <a:pt x="1692791" y="0"/>
                  </a:lnTo>
                  <a:cubicBezTo>
                    <a:pt x="1711084" y="0"/>
                    <a:pt x="1728629" y="7267"/>
                    <a:pt x="1741564" y="20203"/>
                  </a:cubicBezTo>
                  <a:cubicBezTo>
                    <a:pt x="1754500" y="33138"/>
                    <a:pt x="1761767" y="50683"/>
                    <a:pt x="1761767" y="68976"/>
                  </a:cubicBezTo>
                  <a:lnTo>
                    <a:pt x="1761767" y="610914"/>
                  </a:lnTo>
                  <a:cubicBezTo>
                    <a:pt x="1761767" y="629207"/>
                    <a:pt x="1754500" y="646752"/>
                    <a:pt x="1741564" y="659687"/>
                  </a:cubicBezTo>
                  <a:cubicBezTo>
                    <a:pt x="1728629" y="672623"/>
                    <a:pt x="1711084" y="679890"/>
                    <a:pt x="1692791" y="679890"/>
                  </a:cubicBezTo>
                  <a:lnTo>
                    <a:pt x="68976" y="679890"/>
                  </a:lnTo>
                  <a:cubicBezTo>
                    <a:pt x="50683" y="679890"/>
                    <a:pt x="33138" y="672623"/>
                    <a:pt x="20203" y="659687"/>
                  </a:cubicBezTo>
                  <a:cubicBezTo>
                    <a:pt x="7267" y="646752"/>
                    <a:pt x="0" y="629207"/>
                    <a:pt x="0" y="610914"/>
                  </a:cubicBezTo>
                  <a:lnTo>
                    <a:pt x="0" y="68976"/>
                  </a:lnTo>
                  <a:cubicBezTo>
                    <a:pt x="0" y="50683"/>
                    <a:pt x="7267" y="33138"/>
                    <a:pt x="20203" y="20203"/>
                  </a:cubicBezTo>
                  <a:cubicBezTo>
                    <a:pt x="33138" y="7267"/>
                    <a:pt x="50683" y="0"/>
                    <a:pt x="689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0FF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761767" cy="737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Blogger"/>
                  <a:ea typeface="Blogger"/>
                  <a:cs typeface="Blogger"/>
                  <a:sym typeface="Blogger"/>
                </a:rPr>
                <a:t>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11888" y="1737582"/>
            <a:ext cx="4847412" cy="5069189"/>
          </a:xfrm>
          <a:custGeom>
            <a:avLst/>
            <a:gdLst/>
            <a:ahLst/>
            <a:cxnLst/>
            <a:rect l="l" t="t" r="r" b="b"/>
            <a:pathLst>
              <a:path w="4847412" h="5069189">
                <a:moveTo>
                  <a:pt x="0" y="0"/>
                </a:moveTo>
                <a:lnTo>
                  <a:pt x="4847412" y="0"/>
                </a:lnTo>
                <a:lnTo>
                  <a:pt x="4847412" y="5069190"/>
                </a:lnTo>
                <a:lnTo>
                  <a:pt x="0" y="5069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88280" y="9258300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80878"/>
            <a:ext cx="12131040" cy="181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sz="2899" b="1">
                <a:solidFill>
                  <a:srgbClr val="E8D14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Input dan Output yang di harapkan</a:t>
            </a:r>
          </a:p>
          <a:p>
            <a:pPr algn="l">
              <a:lnSpc>
                <a:spcPts val="3449"/>
              </a:lnSpc>
            </a:pPr>
            <a:r>
              <a:rPr lang="en-US" sz="2299" b="1">
                <a:solidFill>
                  <a:srgbClr val="E8D14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Autentikasi</a:t>
            </a:r>
          </a:p>
          <a:p>
            <a:pPr marL="453385" lvl="1" indent="-226693" algn="l">
              <a:lnSpc>
                <a:spcPts val="3149"/>
              </a:lnSpc>
              <a:buFont typeface="Arial"/>
              <a:buChar char="•"/>
            </a:pPr>
            <a:r>
              <a:rPr lang="en-US" sz="20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POST /register</a:t>
            </a:r>
            <a:r>
              <a:rPr lang="en-US" sz="20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→ Mendaftarkan pengguna baru</a:t>
            </a:r>
          </a:p>
          <a:p>
            <a:pPr algn="l">
              <a:lnSpc>
                <a:spcPts val="2849"/>
              </a:lnSpc>
            </a:pPr>
            <a:r>
              <a:rPr lang="en-US" sz="18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-US" sz="18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Input :</a:t>
            </a:r>
          </a:p>
        </p:txBody>
      </p:sp>
      <p:sp>
        <p:nvSpPr>
          <p:cNvPr id="5" name="Freeform 5"/>
          <p:cNvSpPr/>
          <p:nvPr/>
        </p:nvSpPr>
        <p:spPr>
          <a:xfrm>
            <a:off x="796636" y="2128074"/>
            <a:ext cx="8696057" cy="3015426"/>
          </a:xfrm>
          <a:custGeom>
            <a:avLst/>
            <a:gdLst/>
            <a:ahLst/>
            <a:cxnLst/>
            <a:rect l="l" t="t" r="r" b="b"/>
            <a:pathLst>
              <a:path w="8696057" h="3015426">
                <a:moveTo>
                  <a:pt x="0" y="0"/>
                </a:moveTo>
                <a:lnTo>
                  <a:pt x="8696056" y="0"/>
                </a:lnTo>
                <a:lnTo>
                  <a:pt x="8696056" y="3015426"/>
                </a:lnTo>
                <a:lnTo>
                  <a:pt x="0" y="30154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12" b="-91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5276838"/>
            <a:ext cx="1455420" cy="727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18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   Output : </a:t>
            </a:r>
          </a:p>
          <a:p>
            <a:pPr algn="l">
              <a:lnSpc>
                <a:spcPts val="2849"/>
              </a:lnSpc>
            </a:pPr>
            <a:endParaRPr lang="en-US" sz="1899" b="1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51560" y="5827889"/>
            <a:ext cx="8555432" cy="3556705"/>
          </a:xfrm>
          <a:custGeom>
            <a:avLst/>
            <a:gdLst/>
            <a:ahLst/>
            <a:cxnLst/>
            <a:rect l="l" t="t" r="r" b="b"/>
            <a:pathLst>
              <a:path w="8555432" h="3556705">
                <a:moveTo>
                  <a:pt x="0" y="0"/>
                </a:moveTo>
                <a:lnTo>
                  <a:pt x="8555432" y="0"/>
                </a:lnTo>
                <a:lnTo>
                  <a:pt x="8555432" y="3556705"/>
                </a:lnTo>
                <a:lnTo>
                  <a:pt x="0" y="35567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78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99080" y="302898"/>
            <a:ext cx="2164080" cy="2263090"/>
          </a:xfrm>
          <a:custGeom>
            <a:avLst/>
            <a:gdLst/>
            <a:ahLst/>
            <a:cxnLst/>
            <a:rect l="l" t="t" r="r" b="b"/>
            <a:pathLst>
              <a:path w="2164080" h="2263090">
                <a:moveTo>
                  <a:pt x="0" y="0"/>
                </a:moveTo>
                <a:lnTo>
                  <a:pt x="2164080" y="0"/>
                </a:lnTo>
                <a:lnTo>
                  <a:pt x="2164080" y="2263091"/>
                </a:lnTo>
                <a:lnTo>
                  <a:pt x="0" y="2263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88280" y="9258300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65860" y="198123"/>
            <a:ext cx="15544800" cy="823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3150"/>
              </a:lnSpc>
              <a:buFont typeface="Arial"/>
              <a:buChar char="•"/>
            </a:pPr>
            <a:r>
              <a:rPr lang="en-US" sz="21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POST /user/login</a:t>
            </a: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→ Login pengguna dengan JWT</a:t>
            </a:r>
          </a:p>
          <a:p>
            <a:pPr marL="0" lvl="0" indent="0" algn="l">
              <a:lnSpc>
                <a:spcPts val="2849"/>
              </a:lnSpc>
            </a:pPr>
            <a:r>
              <a:rPr lang="en-US" sz="18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-US" sz="18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Input :</a:t>
            </a:r>
          </a:p>
        </p:txBody>
      </p:sp>
      <p:sp>
        <p:nvSpPr>
          <p:cNvPr id="5" name="Freeform 5"/>
          <p:cNvSpPr/>
          <p:nvPr/>
        </p:nvSpPr>
        <p:spPr>
          <a:xfrm>
            <a:off x="1165860" y="1136787"/>
            <a:ext cx="6537492" cy="1612227"/>
          </a:xfrm>
          <a:custGeom>
            <a:avLst/>
            <a:gdLst/>
            <a:ahLst/>
            <a:cxnLst/>
            <a:rect l="l" t="t" r="r" b="b"/>
            <a:pathLst>
              <a:path w="6537492" h="1612227">
                <a:moveTo>
                  <a:pt x="0" y="0"/>
                </a:moveTo>
                <a:lnTo>
                  <a:pt x="6537492" y="0"/>
                </a:lnTo>
                <a:lnTo>
                  <a:pt x="6537492" y="1612227"/>
                </a:lnTo>
                <a:lnTo>
                  <a:pt x="0" y="1612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21155" y="2872872"/>
            <a:ext cx="930343" cy="375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18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Output :  </a:t>
            </a:r>
          </a:p>
        </p:txBody>
      </p:sp>
      <p:sp>
        <p:nvSpPr>
          <p:cNvPr id="7" name="Freeform 7"/>
          <p:cNvSpPr/>
          <p:nvPr/>
        </p:nvSpPr>
        <p:spPr>
          <a:xfrm>
            <a:off x="1165860" y="3381508"/>
            <a:ext cx="14713942" cy="1605293"/>
          </a:xfrm>
          <a:custGeom>
            <a:avLst/>
            <a:gdLst/>
            <a:ahLst/>
            <a:cxnLst/>
            <a:rect l="l" t="t" r="r" b="b"/>
            <a:pathLst>
              <a:path w="14713942" h="1605293">
                <a:moveTo>
                  <a:pt x="0" y="0"/>
                </a:moveTo>
                <a:lnTo>
                  <a:pt x="14713942" y="0"/>
                </a:lnTo>
                <a:lnTo>
                  <a:pt x="14713942" y="1605293"/>
                </a:lnTo>
                <a:lnTo>
                  <a:pt x="0" y="16052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62" b="-261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54480" y="5970899"/>
            <a:ext cx="6553200" cy="1173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9"/>
              </a:lnSpc>
            </a:pPr>
            <a:endParaRPr/>
          </a:p>
          <a:p>
            <a:pPr marL="453390" lvl="1" indent="-226695" algn="l">
              <a:lnSpc>
                <a:spcPts val="3150"/>
              </a:lnSpc>
              <a:buFont typeface="Arial"/>
              <a:buChar char="•"/>
            </a:pPr>
            <a:r>
              <a:rPr lang="en-US" sz="21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GET /user/:id → </a:t>
            </a: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Melihat profil masing masing user</a:t>
            </a:r>
          </a:p>
          <a:p>
            <a:pPr algn="l">
              <a:lnSpc>
                <a:spcPts val="2849"/>
              </a:lnSpc>
            </a:pPr>
            <a:r>
              <a:rPr lang="en-US" sz="18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-US" sz="18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Input (membuka endpoint) :</a:t>
            </a:r>
          </a:p>
        </p:txBody>
      </p:sp>
      <p:sp>
        <p:nvSpPr>
          <p:cNvPr id="9" name="Freeform 9"/>
          <p:cNvSpPr/>
          <p:nvPr/>
        </p:nvSpPr>
        <p:spPr>
          <a:xfrm>
            <a:off x="1960920" y="7287162"/>
            <a:ext cx="5288280" cy="963452"/>
          </a:xfrm>
          <a:custGeom>
            <a:avLst/>
            <a:gdLst/>
            <a:ahLst/>
            <a:cxnLst/>
            <a:rect l="l" t="t" r="r" b="b"/>
            <a:pathLst>
              <a:path w="5288280" h="963452">
                <a:moveTo>
                  <a:pt x="0" y="0"/>
                </a:moveTo>
                <a:lnTo>
                  <a:pt x="5288280" y="0"/>
                </a:lnTo>
                <a:lnTo>
                  <a:pt x="5288280" y="963452"/>
                </a:lnTo>
                <a:lnTo>
                  <a:pt x="0" y="9634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067800" y="6690228"/>
            <a:ext cx="1031768" cy="375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18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Output : </a:t>
            </a:r>
          </a:p>
        </p:txBody>
      </p:sp>
      <p:sp>
        <p:nvSpPr>
          <p:cNvPr id="11" name="Freeform 11"/>
          <p:cNvSpPr/>
          <p:nvPr/>
        </p:nvSpPr>
        <p:spPr>
          <a:xfrm>
            <a:off x="9067800" y="7158382"/>
            <a:ext cx="5036820" cy="2771456"/>
          </a:xfrm>
          <a:custGeom>
            <a:avLst/>
            <a:gdLst/>
            <a:ahLst/>
            <a:cxnLst/>
            <a:rect l="l" t="t" r="r" b="b"/>
            <a:pathLst>
              <a:path w="5036820" h="2771456">
                <a:moveTo>
                  <a:pt x="0" y="0"/>
                </a:moveTo>
                <a:lnTo>
                  <a:pt x="5036820" y="0"/>
                </a:lnTo>
                <a:lnTo>
                  <a:pt x="5036820" y="2771456"/>
                </a:lnTo>
                <a:lnTo>
                  <a:pt x="0" y="27714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703352" y="5456549"/>
            <a:ext cx="123444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E8D1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88280" y="9258300"/>
            <a:ext cx="1171020" cy="449379"/>
          </a:xfrm>
          <a:custGeom>
            <a:avLst/>
            <a:gdLst/>
            <a:ahLst/>
            <a:cxnLst/>
            <a:rect l="l" t="t" r="r" b="b"/>
            <a:pathLst>
              <a:path w="1171020" h="449379">
                <a:moveTo>
                  <a:pt x="0" y="0"/>
                </a:moveTo>
                <a:lnTo>
                  <a:pt x="1171020" y="0"/>
                </a:lnTo>
                <a:lnTo>
                  <a:pt x="1171020" y="449379"/>
                </a:lnTo>
                <a:lnTo>
                  <a:pt x="0" y="449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06725" y="624840"/>
            <a:ext cx="1926186" cy="2493445"/>
          </a:xfrm>
          <a:custGeom>
            <a:avLst/>
            <a:gdLst/>
            <a:ahLst/>
            <a:cxnLst/>
            <a:rect l="l" t="t" r="r" b="b"/>
            <a:pathLst>
              <a:path w="1926186" h="2493445">
                <a:moveTo>
                  <a:pt x="0" y="0"/>
                </a:moveTo>
                <a:lnTo>
                  <a:pt x="1926186" y="0"/>
                </a:lnTo>
                <a:lnTo>
                  <a:pt x="1926186" y="2493445"/>
                </a:lnTo>
                <a:lnTo>
                  <a:pt x="0" y="2493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43890" y="1870900"/>
            <a:ext cx="6350728" cy="473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5" lvl="1" indent="-237487" algn="l">
              <a:lnSpc>
                <a:spcPts val="3299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PUT /updatedata/:id → Mengedit data pribadi</a:t>
            </a:r>
          </a:p>
        </p:txBody>
      </p:sp>
      <p:sp>
        <p:nvSpPr>
          <p:cNvPr id="5" name="Freeform 5"/>
          <p:cNvSpPr/>
          <p:nvPr/>
        </p:nvSpPr>
        <p:spPr>
          <a:xfrm>
            <a:off x="800642" y="3086655"/>
            <a:ext cx="5712535" cy="1721110"/>
          </a:xfrm>
          <a:custGeom>
            <a:avLst/>
            <a:gdLst/>
            <a:ahLst/>
            <a:cxnLst/>
            <a:rect l="l" t="t" r="r" b="b"/>
            <a:pathLst>
              <a:path w="5712535" h="1721110">
                <a:moveTo>
                  <a:pt x="0" y="0"/>
                </a:moveTo>
                <a:lnTo>
                  <a:pt x="5712535" y="0"/>
                </a:lnTo>
                <a:lnTo>
                  <a:pt x="5712535" y="1721110"/>
                </a:lnTo>
                <a:lnTo>
                  <a:pt x="0" y="17211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1451" t="-346726" r="-275673" b="-50087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4409" y="4847082"/>
            <a:ext cx="1120141" cy="4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43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Output :</a:t>
            </a:r>
          </a:p>
        </p:txBody>
      </p:sp>
      <p:sp>
        <p:nvSpPr>
          <p:cNvPr id="7" name="Freeform 7"/>
          <p:cNvSpPr/>
          <p:nvPr/>
        </p:nvSpPr>
        <p:spPr>
          <a:xfrm>
            <a:off x="800642" y="5678351"/>
            <a:ext cx="5625168" cy="1144243"/>
          </a:xfrm>
          <a:custGeom>
            <a:avLst/>
            <a:gdLst/>
            <a:ahLst/>
            <a:cxnLst/>
            <a:rect l="l" t="t" r="r" b="b"/>
            <a:pathLst>
              <a:path w="5625168" h="1144243">
                <a:moveTo>
                  <a:pt x="0" y="0"/>
                </a:moveTo>
                <a:lnTo>
                  <a:pt x="5625168" y="0"/>
                </a:lnTo>
                <a:lnTo>
                  <a:pt x="5625168" y="1144243"/>
                </a:lnTo>
                <a:lnTo>
                  <a:pt x="0" y="11442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0752" t="-691936" r="-224681" b="-44095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579042" y="1875784"/>
            <a:ext cx="8422005" cy="528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7187" lvl="1" indent="-263593" algn="l">
              <a:lnSpc>
                <a:spcPts val="3662"/>
              </a:lnSpc>
              <a:buFont typeface="Arial"/>
              <a:buChar char="•"/>
            </a:pPr>
            <a:r>
              <a:rPr lang="en-US" sz="2441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GET /alluser → </a:t>
            </a:r>
            <a:r>
              <a:rPr lang="en-US" sz="244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Mendapatkan data seluruh user (admin)</a:t>
            </a:r>
          </a:p>
        </p:txBody>
      </p:sp>
      <p:sp>
        <p:nvSpPr>
          <p:cNvPr id="9" name="Freeform 9"/>
          <p:cNvSpPr/>
          <p:nvPr/>
        </p:nvSpPr>
        <p:spPr>
          <a:xfrm>
            <a:off x="8021269" y="3176174"/>
            <a:ext cx="4638473" cy="776313"/>
          </a:xfrm>
          <a:custGeom>
            <a:avLst/>
            <a:gdLst/>
            <a:ahLst/>
            <a:cxnLst/>
            <a:rect l="l" t="t" r="r" b="b"/>
            <a:pathLst>
              <a:path w="4638473" h="776313">
                <a:moveTo>
                  <a:pt x="0" y="0"/>
                </a:moveTo>
                <a:lnTo>
                  <a:pt x="4638473" y="0"/>
                </a:lnTo>
                <a:lnTo>
                  <a:pt x="4638473" y="776313"/>
                </a:lnTo>
                <a:lnTo>
                  <a:pt x="0" y="7763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021269" y="4076312"/>
            <a:ext cx="1417054" cy="47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2"/>
              </a:lnSpc>
            </a:pPr>
            <a:r>
              <a:rPr lang="en-US" sz="2441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Output : </a:t>
            </a:r>
          </a:p>
        </p:txBody>
      </p:sp>
      <p:sp>
        <p:nvSpPr>
          <p:cNvPr id="11" name="Freeform 11"/>
          <p:cNvSpPr/>
          <p:nvPr/>
        </p:nvSpPr>
        <p:spPr>
          <a:xfrm>
            <a:off x="8012131" y="4788632"/>
            <a:ext cx="4309611" cy="3641634"/>
          </a:xfrm>
          <a:custGeom>
            <a:avLst/>
            <a:gdLst/>
            <a:ahLst/>
            <a:cxnLst/>
            <a:rect l="l" t="t" r="r" b="b"/>
            <a:pathLst>
              <a:path w="4309611" h="3641634">
                <a:moveTo>
                  <a:pt x="0" y="0"/>
                </a:moveTo>
                <a:lnTo>
                  <a:pt x="4309611" y="0"/>
                </a:lnTo>
                <a:lnTo>
                  <a:pt x="4309611" y="3641634"/>
                </a:lnTo>
                <a:lnTo>
                  <a:pt x="0" y="36416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012131" y="2527790"/>
            <a:ext cx="4406863" cy="47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2"/>
              </a:lnSpc>
            </a:pPr>
            <a:r>
              <a:rPr lang="en-US" sz="2441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Input (mengakses endpoint)  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7750" y="2494332"/>
            <a:ext cx="4406863" cy="47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2"/>
              </a:lnSpc>
            </a:pPr>
            <a:r>
              <a:rPr lang="en-US" sz="2441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Input  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1258</Words>
  <Application>Microsoft Office PowerPoint</Application>
  <PresentationFormat>Custom</PresentationFormat>
  <Paragraphs>176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Blogger</vt:lpstr>
      <vt:lpstr>Arial</vt:lpstr>
      <vt:lpstr>Blogger Bold</vt:lpstr>
      <vt:lpstr>Times New Roman</vt:lpstr>
      <vt:lpstr>Sugo Display</vt:lpstr>
      <vt:lpstr>Calibri</vt:lpstr>
      <vt:lpstr>Blogger Light</vt:lpstr>
      <vt:lpstr>Times New Roman Bold</vt:lpstr>
      <vt:lpstr>Blogger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Biru 3D Modern Presentasi Sidang Skripsi Mahasiswa Ilmu Informatika</dc:title>
  <cp:lastModifiedBy>M. Rizky Maulana</cp:lastModifiedBy>
  <cp:revision>2</cp:revision>
  <dcterms:created xsi:type="dcterms:W3CDTF">2006-08-16T00:00:00Z</dcterms:created>
  <dcterms:modified xsi:type="dcterms:W3CDTF">2025-02-04T11:50:59Z</dcterms:modified>
  <dc:identifier>DAGd8KxOKYg</dc:identifier>
</cp:coreProperties>
</file>